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18288000" cy="10287000"/>
  <p:notesSz cx="6858000" cy="9144000"/>
  <p:embeddedFontLst>
    <p:embeddedFont>
      <p:font typeface="Raleway" charset="1" panose="020B0503030101060003"/>
      <p:regular r:id="rId6"/>
    </p:embeddedFont>
    <p:embeddedFont>
      <p:font typeface="Raleway Bold" charset="1" panose="020B0803030101060003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31" Target="slides/slide20.xml" Type="http://schemas.openxmlformats.org/officeDocument/2006/relationships/slide"/><Relationship Id="rId32" Target="slides/slide2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strukturnifondovi.hr/wp-content/uploads/2022/11/PKK-2021-2027.pdf" TargetMode="External" Type="http://schemas.openxmlformats.org/officeDocument/2006/relationships/hyperlink"/><Relationship Id="rId3" Target="https://strukturnifondovi.hr/wp-content/uploads/2022/11/PKK-2021-2027.pdf" TargetMode="External" Type="http://schemas.openxmlformats.org/officeDocument/2006/relationships/hyperlink"/><Relationship Id="rId4" Target="https://strukturnifondovi.hr/wp-content/uploads/2022/11/Program-Ucinkoviti-ljudski-potencijali-2021.-2027_.pdf" TargetMode="External" Type="http://schemas.openxmlformats.org/officeDocument/2006/relationships/hyperlink"/><Relationship Id="rId5" Target="https://strukturnifondovi.hr/wp-content/uploads/2022/11/Program-Ucinkoviti-ljudski-potencijali-2021.-2027_.pdf" TargetMode="External" Type="http://schemas.openxmlformats.org/officeDocument/2006/relationships/hyperlink"/><Relationship Id="rId6" Target="https://strukturnifondovi.hr/wp-content/uploads/2022/12/ITP-odobreni.pdf" TargetMode="External" Type="http://schemas.openxmlformats.org/officeDocument/2006/relationships/hyperlink"/><Relationship Id="rId7" Target="https://strukturnifondovi.hr/wp-content/uploads/2022/12/ITP-odobreni.pdf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076758" cy="10492204"/>
            <a:chOff x="0" y="0"/>
            <a:chExt cx="9435678" cy="1398960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1058" t="0" r="31058" b="0"/>
            <a:stretch>
              <a:fillRect/>
            </a:stretch>
          </p:blipFill>
          <p:spPr>
            <a:xfrm flipH="false" flipV="false">
              <a:off x="0" y="0"/>
              <a:ext cx="9435678" cy="13989605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0" y="8615823"/>
            <a:ext cx="18761418" cy="222301"/>
          </a:xfrm>
          <a:custGeom>
            <a:avLst/>
            <a:gdLst/>
            <a:ahLst/>
            <a:cxnLst/>
            <a:rect r="r" b="b" t="t" l="l"/>
            <a:pathLst>
              <a:path h="222301" w="18761418">
                <a:moveTo>
                  <a:pt x="0" y="0"/>
                </a:moveTo>
                <a:lnTo>
                  <a:pt x="18761418" y="0"/>
                </a:lnTo>
                <a:lnTo>
                  <a:pt x="18761418" y="222301"/>
                </a:lnTo>
                <a:lnTo>
                  <a:pt x="0" y="222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169831" r="0" b="-41698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77037" y="610306"/>
            <a:ext cx="4028655" cy="1269026"/>
          </a:xfrm>
          <a:custGeom>
            <a:avLst/>
            <a:gdLst/>
            <a:ahLst/>
            <a:cxnLst/>
            <a:rect r="r" b="b" t="t" l="l"/>
            <a:pathLst>
              <a:path h="1269026" w="4028655">
                <a:moveTo>
                  <a:pt x="0" y="0"/>
                </a:moveTo>
                <a:lnTo>
                  <a:pt x="4028655" y="0"/>
                </a:lnTo>
                <a:lnTo>
                  <a:pt x="4028655" y="1269026"/>
                </a:lnTo>
                <a:lnTo>
                  <a:pt x="0" y="1269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105692" y="9022656"/>
            <a:ext cx="6182308" cy="1377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1"/>
              </a:lnSpc>
            </a:pPr>
            <a:r>
              <a:rPr lang="en-US" sz="2629">
                <a:solidFill>
                  <a:srgbClr val="BF2424"/>
                </a:solidFill>
                <a:latin typeface="Raleway Bold"/>
              </a:rPr>
              <a:t>Sanja Radić, sanja.radic@impulsconsulting.eu</a:t>
            </a:r>
          </a:p>
          <a:p>
            <a:pPr algn="ctr">
              <a:lnSpc>
                <a:spcPts val="368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230670" y="4060557"/>
            <a:ext cx="10057330" cy="223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1B64A2"/>
                </a:solidFill>
                <a:latin typeface="Raleway Bold"/>
              </a:rPr>
              <a:t>Potpore iz EU fondova u 2023. godini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1502" y="942224"/>
            <a:ext cx="17842130" cy="20596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32"/>
              </a:lnSpc>
            </a:pPr>
            <a:r>
              <a:rPr lang="en-US" sz="4380">
                <a:solidFill>
                  <a:srgbClr val="000000"/>
                </a:solidFill>
                <a:latin typeface="Raleway Bold"/>
              </a:rPr>
              <a:t>Natječaj za istraživanje i razvoj (IRI)</a:t>
            </a:r>
          </a:p>
          <a:p>
            <a:pPr>
              <a:lnSpc>
                <a:spcPts val="5395"/>
              </a:lnSpc>
            </a:pPr>
          </a:p>
          <a:p>
            <a:pPr>
              <a:lnSpc>
                <a:spcPts val="6613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Najtraženiji natječaj za poduzetnike u kojem je cilj razvoj inovativnih ideja kroz istraživanje i razvoj poduzetnika i istraživačko-razvojnih organizacija (fakulteta)</a:t>
            </a:r>
          </a:p>
          <a:p>
            <a:pPr>
              <a:lnSpc>
                <a:spcPts val="6613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Natječaji za IRI su jedan od najvećih pokretača gospodarske aktivnosti, novih ulaganja, novih zapošljavanja, te jačaju sinergiju gospodarstva i obrazovnog sektora.</a:t>
            </a:r>
          </a:p>
          <a:p>
            <a:pPr>
              <a:lnSpc>
                <a:spcPts val="6613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Novi natječaj za IRI se očekuje u lipnju, te će biti raspisivan prema regijama</a:t>
            </a:r>
          </a:p>
          <a:p>
            <a:pPr>
              <a:lnSpc>
                <a:spcPts val="6613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Na prošlim pozivima su potpore bile do čak 4 mil EUR te je natječaj bio dostupan malim, srednjim i velikim poduzećima.</a:t>
            </a:r>
          </a:p>
          <a:p>
            <a:pPr>
              <a:lnSpc>
                <a:spcPts val="66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911902" y="627255"/>
            <a:ext cx="2544088" cy="801388"/>
          </a:xfrm>
          <a:custGeom>
            <a:avLst/>
            <a:gdLst/>
            <a:ahLst/>
            <a:cxnLst/>
            <a:rect r="r" b="b" t="t" l="l"/>
            <a:pathLst>
              <a:path h="801388" w="2544088">
                <a:moveTo>
                  <a:pt x="0" y="0"/>
                </a:moveTo>
                <a:lnTo>
                  <a:pt x="2544089" y="0"/>
                </a:lnTo>
                <a:lnTo>
                  <a:pt x="2544089" y="801388"/>
                </a:lnTo>
                <a:lnTo>
                  <a:pt x="0" y="801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300152"/>
            <a:ext cx="17842130" cy="22991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73"/>
              </a:lnSpc>
            </a:pPr>
            <a:r>
              <a:rPr lang="en-US" sz="3980">
                <a:solidFill>
                  <a:srgbClr val="000000"/>
                </a:solidFill>
                <a:latin typeface="Raleway Bold"/>
              </a:rPr>
              <a:t>Potpora poduzećima za tranziciju na energetski i resursno učinkovito gospodarstvo</a:t>
            </a:r>
          </a:p>
          <a:p>
            <a:pPr>
              <a:lnSpc>
                <a:spcPts val="4867"/>
              </a:lnSpc>
            </a:pPr>
          </a:p>
          <a:p>
            <a:pPr>
              <a:lnSpc>
                <a:spcPts val="4867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Cilj poziva jest poduprijeti bržu i bolju prilagodbu gospodarstva trenutnim i budućim ekološkim zahtjevima, te ulaganja u zelenu tranziciju i stvaranje zelenih vještina</a:t>
            </a:r>
          </a:p>
          <a:p>
            <a:pPr>
              <a:lnSpc>
                <a:spcPts val="4867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Glavni doprinos mora se očitovati u:</a:t>
            </a:r>
          </a:p>
          <a:p>
            <a:pPr marL="665131" indent="-332566" lvl="1">
              <a:lnSpc>
                <a:spcPts val="4867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Raleway"/>
              </a:rPr>
              <a:t> promicanju kružnog gospodarstva uvođenjem resursne učinkovitosti u proizvodni ciklus i životni vijek proizvoda,</a:t>
            </a:r>
          </a:p>
          <a:p>
            <a:pPr marL="665131" indent="-332566" lvl="1">
              <a:lnSpc>
                <a:spcPts val="4867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Raleway"/>
              </a:rPr>
              <a:t>održivoj opskrbi primarnim i sekundarnim sirovinama,</a:t>
            </a:r>
          </a:p>
          <a:p>
            <a:pPr marL="665131" indent="-332566" lvl="1">
              <a:lnSpc>
                <a:spcPts val="4867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Raleway"/>
              </a:rPr>
              <a:t>dekarbonizaciji i smanjenju emisija energetski intenzivnih industrija, uključujući demonstraciju i uvođenje inovativnih tehnologija s niskom razinom emisija.</a:t>
            </a:r>
          </a:p>
          <a:p>
            <a:pPr>
              <a:lnSpc>
                <a:spcPts val="4867"/>
              </a:lnSpc>
            </a:pPr>
          </a:p>
          <a:p>
            <a:pPr>
              <a:lnSpc>
                <a:spcPts val="4867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Dostupna sredstva: 1.900.000.000 kn</a:t>
            </a:r>
          </a:p>
          <a:p>
            <a:pPr>
              <a:lnSpc>
                <a:spcPts val="4867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Iznos bespovratnih sredstava po projektu:</a:t>
            </a:r>
          </a:p>
          <a:p>
            <a:pPr marL="665131" indent="-332566" lvl="1">
              <a:lnSpc>
                <a:spcPts val="4867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Raleway"/>
              </a:rPr>
              <a:t>do 7.500.000 kn za MSP-ove,</a:t>
            </a:r>
          </a:p>
          <a:p>
            <a:pPr marL="665131" indent="-332566" lvl="1">
              <a:lnSpc>
                <a:spcPts val="4867"/>
              </a:lnSpc>
              <a:buFont typeface="Arial"/>
              <a:buChar char="•"/>
            </a:pPr>
            <a:r>
              <a:rPr lang="en-US" sz="3080">
                <a:solidFill>
                  <a:srgbClr val="000000"/>
                </a:solidFill>
                <a:latin typeface="Raleway"/>
              </a:rPr>
              <a:t>do 35.000.000 kn za srednje kapitalizirana poduzeća.</a:t>
            </a: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41530"/>
            <a:ext cx="17842130" cy="20651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Potpora MSP-ovima povezana s internacionalizacijom i širenjem tržišta (obuhvaća sudjelovanje na međunarodnim sajmovima uključujući organiziranje poslovnih susreta 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Prihvatljive aktivnosti: Izrada studija i analiza, sudjelovanje na sajmovima /B2B sastancima.</a:t>
            </a: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Prihvatljivi prijavitelji: MSP (Mikro, mala i srednja poduzeća)</a:t>
            </a: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</a:t>
            </a:r>
            <a:r>
              <a:rPr lang="en-US" sz="3080">
                <a:solidFill>
                  <a:srgbClr val="000000"/>
                </a:solidFill>
                <a:latin typeface="Raleway"/>
              </a:rPr>
              <a:t>ntenzitet potpore 50% - 60%</a:t>
            </a: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Indikativni datum početka i završetka poziva: 30. 9. 2023. - 30. 6. 2027.</a:t>
            </a: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41530"/>
            <a:ext cx="17842130" cy="23070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Podrška uključivanju MSP-ova u lance vrijednosti kako bi inovacijama procesa i/ili poslovanja uspostavili dugoročne dobavljačke odnose/lance vrijednosti sa drugim poduzećima u ciljanom strateškom segmentu – najavljeno za 15.10.2023.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Prihvatljive aktivnosti: Ulaganje u materijalnu i nematerijalnu imovinu te ulaganja u nematerijalnu imovinu izravno povezanima s aktivnostima istraživanja i inovacija.</a:t>
            </a: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Prihvatljivi prijavitelji: MSP (mikro, mala i srednja poduzeća)</a:t>
            </a: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Ukupni iznos bespovratnih sredstava: 7.448.360 € (i</a:t>
            </a:r>
            <a:r>
              <a:rPr lang="en-US" sz="3080">
                <a:solidFill>
                  <a:srgbClr val="000000"/>
                </a:solidFill>
                <a:latin typeface="Raleway"/>
              </a:rPr>
              <a:t>ntenzitet potpore 50%)</a:t>
            </a:r>
          </a:p>
          <a:p>
            <a:pPr>
              <a:lnSpc>
                <a:spcPts val="6900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Indikativni datum početka i završetka poziva: 15. 10. 2023. - 30. 3. 2024.</a:t>
            </a: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76657"/>
            <a:ext cx="17842130" cy="227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Poticanje osnivanja novih poduzeća, poticanje ženskog poduzetništva i poduzetništva mladih, posebno u područjima S3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7701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Prihvatljive aktivnosti: Ulaganje u zapošljavanje, materijalnu i nematerijalnu imovinu</a:t>
            </a:r>
          </a:p>
          <a:p>
            <a:pPr>
              <a:lnSpc>
                <a:spcPts val="7701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Prihvatljivi prijavitelji: MSP (mikro, mala i srednja poduzeća)</a:t>
            </a:r>
          </a:p>
          <a:p>
            <a:pPr>
              <a:lnSpc>
                <a:spcPts val="7701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</a:t>
            </a:r>
            <a:r>
              <a:rPr lang="en-US" sz="3080">
                <a:solidFill>
                  <a:srgbClr val="000000"/>
                </a:solidFill>
                <a:latin typeface="Raleway"/>
              </a:rPr>
              <a:t>ntenzitet potpore 50% -75%</a:t>
            </a:r>
          </a:p>
          <a:p>
            <a:pPr>
              <a:lnSpc>
                <a:spcPts val="7701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Indikativni datum početka i završetka poziva:</a:t>
            </a:r>
            <a:r>
              <a:rPr lang="en-US" sz="308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3080">
                <a:solidFill>
                  <a:srgbClr val="000000"/>
                </a:solidFill>
                <a:latin typeface="Raleway"/>
              </a:rPr>
              <a:t>15. 11. 2023. - 15. 11. 2024.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76657"/>
            <a:ext cx="17842130" cy="26147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De minimis javni poziv za podršku start-up tvrtkama i MSP-ovima u procesu industrijske tranzicije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7178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Prihvatljive aktivnosti: Aktivnosti povezane sa istraživanjem i razvojem (eksperimentalni razvoj), inovacijski procesi, razvoj i internacionalizacija poslovanja, napredne usluge potpore za MSP-ove i skupine MSP-ova, digitalizacija MSP-ova</a:t>
            </a:r>
          </a:p>
          <a:p>
            <a:pPr>
              <a:lnSpc>
                <a:spcPts val="7178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Prihvatljivi prijavitelji: : Poduzetnici početnici (start-upovi) te mikro, mali i srednji poduzetnici (MSP)</a:t>
            </a:r>
          </a:p>
          <a:p>
            <a:pPr>
              <a:lnSpc>
                <a:spcPts val="7178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Ukupni iznos bespovratnih sredstava: 15.000.000 € (intenzitet potpore 90%)</a:t>
            </a:r>
          </a:p>
          <a:p>
            <a:pPr>
              <a:lnSpc>
                <a:spcPts val="7178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Indikativni datum početka i završetka poziva: 29. 12. 2023. - 29. 3. 2024.</a:t>
            </a:r>
          </a:p>
          <a:p>
            <a:pPr>
              <a:lnSpc>
                <a:spcPts val="6685"/>
              </a:lnSpc>
            </a:pPr>
          </a:p>
          <a:p>
            <a:pPr>
              <a:lnSpc>
                <a:spcPts val="7701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76657"/>
            <a:ext cx="17842130" cy="2719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Program ulaganja u proizvodne i poslovne inovacije s ciljem pružanja podrške energetskog tranziciji, digitalizaciji poslovnog sektora i promocije održivog poslovanja bez negativnog utjecaja na okoliš i zdravlje ljudi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6808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Prihvatljive aktivnosti: Ulaganja u proizvodne inovacije MSP-ova s ciljem poboljšanja efikasnosti proizvodnih i poslovnih procesa na inovativan način, ulaganja u inovacije vezane uz zelenu i digitalnu tranziciju, razvoj novih proizvoda i poboljšanje proizvodnih procesa, razvoj patenata, digitalizacija poslovanja, razvoj i ulaganje u OIE i dr.</a:t>
            </a:r>
          </a:p>
          <a:p>
            <a:pPr>
              <a:lnSpc>
                <a:spcPts val="6808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Prihvatljivi prijavitelji: MSP-ovi s prihvatljivog područja (Istarska županija)</a:t>
            </a:r>
          </a:p>
          <a:p>
            <a:pPr>
              <a:lnSpc>
                <a:spcPts val="6808"/>
              </a:lnSpc>
            </a:pPr>
            <a:r>
              <a:rPr lang="en-US" sz="3080">
                <a:solidFill>
                  <a:srgbClr val="000000"/>
                </a:solidFill>
                <a:latin typeface="Raleway"/>
              </a:rPr>
              <a:t>Indikativni datum početka i završetka poziva: 12. 12. 2023. - 12. 12. 2025.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6685"/>
              </a:lnSpc>
            </a:pPr>
          </a:p>
          <a:p>
            <a:pPr>
              <a:lnSpc>
                <a:spcPts val="7701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76657"/>
            <a:ext cx="17842130" cy="22718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Kreditiranje poduzetnika HAMAG BICRO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685"/>
              </a:lnSpc>
            </a:pPr>
          </a:p>
          <a:p>
            <a:pPr>
              <a:lnSpc>
                <a:spcPts val="7701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9418" y="1639449"/>
            <a:ext cx="13268785" cy="7618851"/>
          </a:xfrm>
          <a:custGeom>
            <a:avLst/>
            <a:gdLst/>
            <a:ahLst/>
            <a:cxnLst/>
            <a:rect r="r" b="b" t="t" l="l"/>
            <a:pathLst>
              <a:path h="7618851" w="13268785">
                <a:moveTo>
                  <a:pt x="0" y="0"/>
                </a:moveTo>
                <a:lnTo>
                  <a:pt x="13268786" y="0"/>
                </a:lnTo>
                <a:lnTo>
                  <a:pt x="13268786" y="7618851"/>
                </a:lnTo>
                <a:lnTo>
                  <a:pt x="0" y="7618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76657"/>
            <a:ext cx="17842130" cy="22718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Kreditiranje poduzetnika HBOR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685"/>
              </a:lnSpc>
            </a:pPr>
          </a:p>
          <a:p>
            <a:pPr>
              <a:lnSpc>
                <a:spcPts val="7701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5870" y="1760802"/>
            <a:ext cx="16985771" cy="27344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8"/>
              </a:lnSpc>
            </a:pPr>
          </a:p>
          <a:p>
            <a:pPr>
              <a:lnSpc>
                <a:spcPts val="5038"/>
              </a:lnSpc>
            </a:pPr>
            <a:r>
              <a:rPr lang="en-US" sz="3599">
                <a:solidFill>
                  <a:srgbClr val="000000"/>
                </a:solidFill>
                <a:latin typeface="Raleway"/>
              </a:rPr>
              <a:t>HBOR iz sredstava Nacionalnog plana oporavka i otpornosti (NPOO) u okviru i prema uvjetima ovog programa kreditiranja, u svoje ime i za račun RH, provodi Financijski instrument izravnih kredita HBOR-a iznad 100.000 EUR za mikro, male i srednje poduzetnike.</a:t>
            </a:r>
          </a:p>
          <a:p>
            <a:pPr>
              <a:lnSpc>
                <a:spcPts val="5038"/>
              </a:lnSpc>
            </a:pPr>
            <a:r>
              <a:rPr lang="en-US" sz="3599">
                <a:solidFill>
                  <a:srgbClr val="000000"/>
                </a:solidFill>
                <a:latin typeface="Raleway"/>
              </a:rPr>
              <a:t> </a:t>
            </a:r>
          </a:p>
          <a:p>
            <a:pPr>
              <a:lnSpc>
                <a:spcPts val="5038"/>
              </a:lnSpc>
            </a:pPr>
            <a:r>
              <a:rPr lang="en-US" sz="3599">
                <a:solidFill>
                  <a:srgbClr val="000000"/>
                </a:solidFill>
                <a:latin typeface="Raleway"/>
              </a:rPr>
              <a:t>Razdoblje provedbe Programa (krajnji rok za potpisivanje ugovora o kreditu) je do iskorištenja raspoloživih sredstava NPOO-a, a najkasnije do 30.6.2026.</a:t>
            </a:r>
          </a:p>
          <a:p>
            <a:pPr marL="777080" indent="-388540" lvl="1">
              <a:lnSpc>
                <a:spcPts val="503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najviši iznos kredita za poduzetnike početnike: 500.000,00 EUR;</a:t>
            </a:r>
          </a:p>
          <a:p>
            <a:pPr marL="777080" indent="-388540" lvl="1">
              <a:lnSpc>
                <a:spcPts val="503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najviši iznos kredita za ostale korisnike kredita: 1.000.000,00 EUR.</a:t>
            </a:r>
          </a:p>
          <a:p>
            <a:pPr marL="777080" indent="-388540" lvl="1">
              <a:lnSpc>
                <a:spcPts val="503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Kamatne stope od 0,40-0,80%</a:t>
            </a:r>
          </a:p>
          <a:p>
            <a:pPr marL="777080" indent="-388540" lvl="1">
              <a:lnSpc>
                <a:spcPts val="503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https://www.hbor.hr/kreditni_program/</a:t>
            </a:r>
          </a:p>
          <a:p>
            <a:pPr>
              <a:lnSpc>
                <a:spcPts val="5038"/>
              </a:lnSpc>
            </a:pPr>
          </a:p>
          <a:p>
            <a:pPr>
              <a:lnSpc>
                <a:spcPts val="5038"/>
              </a:lnSpc>
            </a:pPr>
          </a:p>
          <a:p>
            <a:pPr>
              <a:lnSpc>
                <a:spcPts val="5038"/>
              </a:lnSpc>
            </a:pPr>
          </a:p>
          <a:p>
            <a:pPr>
              <a:lnSpc>
                <a:spcPts val="6364"/>
              </a:lnSpc>
            </a:pPr>
          </a:p>
          <a:p>
            <a:pPr>
              <a:lnSpc>
                <a:spcPts val="7332"/>
              </a:lnSpc>
            </a:pPr>
          </a:p>
          <a:p>
            <a:pPr>
              <a:lnSpc>
                <a:spcPts val="5038"/>
              </a:lnSpc>
            </a:pPr>
          </a:p>
          <a:p>
            <a:pPr>
              <a:lnSpc>
                <a:spcPts val="6569"/>
              </a:lnSpc>
            </a:pPr>
          </a:p>
          <a:p>
            <a:pPr>
              <a:lnSpc>
                <a:spcPts val="6569"/>
              </a:lnSpc>
            </a:pPr>
          </a:p>
          <a:p>
            <a:pPr>
              <a:lnSpc>
                <a:spcPts val="6569"/>
              </a:lnSpc>
            </a:pPr>
          </a:p>
          <a:p>
            <a:pPr>
              <a:lnSpc>
                <a:spcPts val="4106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76657"/>
            <a:ext cx="17842130" cy="22718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93"/>
              </a:lnSpc>
            </a:pPr>
            <a:r>
              <a:rPr lang="en-US" sz="3780">
                <a:solidFill>
                  <a:srgbClr val="000000"/>
                </a:solidFill>
                <a:latin typeface="Raleway Bold"/>
              </a:rPr>
              <a:t>Kreditiranje poduzetnika HBOR</a:t>
            </a: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685"/>
              </a:lnSpc>
            </a:pPr>
          </a:p>
          <a:p>
            <a:pPr>
              <a:lnSpc>
                <a:spcPts val="7701"/>
              </a:lnSpc>
            </a:pPr>
          </a:p>
          <a:p>
            <a:pPr>
              <a:lnSpc>
                <a:spcPts val="5293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6900"/>
              </a:lnSpc>
            </a:pPr>
          </a:p>
          <a:p>
            <a:pPr>
              <a:lnSpc>
                <a:spcPts val="431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61398" y="8559501"/>
            <a:ext cx="3249166" cy="1023487"/>
          </a:xfrm>
          <a:custGeom>
            <a:avLst/>
            <a:gdLst/>
            <a:ahLst/>
            <a:cxnLst/>
            <a:rect r="r" b="b" t="t" l="l"/>
            <a:pathLst>
              <a:path h="1023487" w="3249166">
                <a:moveTo>
                  <a:pt x="0" y="0"/>
                </a:moveTo>
                <a:lnTo>
                  <a:pt x="3249166" y="0"/>
                </a:lnTo>
                <a:lnTo>
                  <a:pt x="3249166" y="1023487"/>
                </a:lnTo>
                <a:lnTo>
                  <a:pt x="0" y="102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5870" y="1656027"/>
            <a:ext cx="16985771" cy="27416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18"/>
              </a:lnSpc>
            </a:pPr>
          </a:p>
          <a:p>
            <a:pPr>
              <a:lnSpc>
                <a:spcPts val="6118"/>
              </a:lnSpc>
            </a:pPr>
            <a:r>
              <a:rPr lang="en-US" sz="3599">
                <a:solidFill>
                  <a:srgbClr val="000000"/>
                </a:solidFill>
                <a:latin typeface="Raleway"/>
              </a:rPr>
              <a:t>Kreditni programi su dostupni za različite namjene i vrste poduzetnika, pa su tako dostupni krediti za:</a:t>
            </a:r>
          </a:p>
          <a:p>
            <a:pPr marL="777080" indent="-388540" lvl="1">
              <a:lnSpc>
                <a:spcPts val="611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oporavak od utjecaja rata u Ukrajini,</a:t>
            </a:r>
          </a:p>
          <a:p>
            <a:pPr marL="777080" indent="-388540" lvl="1">
              <a:lnSpc>
                <a:spcPts val="611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krediti iz Nacionalnog plana za otpornost i oporavak,</a:t>
            </a:r>
          </a:p>
          <a:p>
            <a:pPr marL="777080" indent="-388540" lvl="1">
              <a:lnSpc>
                <a:spcPts val="611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krediti za EU projekte,</a:t>
            </a:r>
          </a:p>
          <a:p>
            <a:pPr marL="777080" indent="-388540" lvl="1">
              <a:lnSpc>
                <a:spcPts val="611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financiranje pripreme izvoznih poslova,</a:t>
            </a:r>
          </a:p>
          <a:p>
            <a:pPr marL="777080" indent="-388540" lvl="1">
              <a:lnSpc>
                <a:spcPts val="611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poduzetništvo mladih, žena i početnika,</a:t>
            </a:r>
          </a:p>
          <a:p>
            <a:pPr marL="777080" indent="-388540" lvl="1">
              <a:lnSpc>
                <a:spcPts val="6118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Raleway"/>
              </a:rPr>
              <a:t>mjere za COVID-19 i ostalo.</a:t>
            </a:r>
          </a:p>
          <a:p>
            <a:pPr>
              <a:lnSpc>
                <a:spcPts val="5038"/>
              </a:lnSpc>
            </a:pPr>
          </a:p>
          <a:p>
            <a:pPr>
              <a:lnSpc>
                <a:spcPts val="5038"/>
              </a:lnSpc>
            </a:pPr>
          </a:p>
          <a:p>
            <a:pPr>
              <a:lnSpc>
                <a:spcPts val="5038"/>
              </a:lnSpc>
            </a:pPr>
          </a:p>
          <a:p>
            <a:pPr>
              <a:lnSpc>
                <a:spcPts val="5038"/>
              </a:lnSpc>
            </a:pPr>
          </a:p>
          <a:p>
            <a:pPr>
              <a:lnSpc>
                <a:spcPts val="6364"/>
              </a:lnSpc>
            </a:pPr>
          </a:p>
          <a:p>
            <a:pPr>
              <a:lnSpc>
                <a:spcPts val="7332"/>
              </a:lnSpc>
            </a:pPr>
          </a:p>
          <a:p>
            <a:pPr>
              <a:lnSpc>
                <a:spcPts val="5038"/>
              </a:lnSpc>
            </a:pPr>
          </a:p>
          <a:p>
            <a:pPr>
              <a:lnSpc>
                <a:spcPts val="6569"/>
              </a:lnSpc>
            </a:pPr>
          </a:p>
          <a:p>
            <a:pPr>
              <a:lnSpc>
                <a:spcPts val="6569"/>
              </a:lnSpc>
            </a:pPr>
          </a:p>
          <a:p>
            <a:pPr>
              <a:lnSpc>
                <a:spcPts val="6569"/>
              </a:lnSpc>
            </a:pPr>
          </a:p>
          <a:p>
            <a:pPr>
              <a:lnSpc>
                <a:spcPts val="4106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46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1581" y="-57888"/>
            <a:ext cx="6156419" cy="10402777"/>
            <a:chOff x="0" y="0"/>
            <a:chExt cx="8208559" cy="1387036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67000"/>
            </a:blip>
            <a:srcRect l="15501" t="0" r="45069" b="0"/>
            <a:stretch>
              <a:fillRect/>
            </a:stretch>
          </p:blipFill>
          <p:spPr>
            <a:xfrm flipH="false" flipV="false">
              <a:off x="0" y="0"/>
              <a:ext cx="8208559" cy="13870369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11867" y="779579"/>
            <a:ext cx="11061865" cy="751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>
                <a:solidFill>
                  <a:srgbClr val="1B64A2"/>
                </a:solidFill>
                <a:latin typeface="Raleway Bold"/>
              </a:rPr>
              <a:t>Iskustvo, znanje i ekspertiza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6054" y="3092044"/>
            <a:ext cx="10251014" cy="5035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8821" indent="-334411" lvl="1">
              <a:lnSpc>
                <a:spcPts val="5823"/>
              </a:lnSpc>
              <a:buFont typeface="Arial"/>
              <a:buChar char="•"/>
            </a:pPr>
            <a:r>
              <a:rPr lang="en-US" sz="3097" spc="-21">
                <a:solidFill>
                  <a:srgbClr val="3A3A3A"/>
                </a:solidFill>
                <a:latin typeface="Raleway"/>
              </a:rPr>
              <a:t>Specijalizacija u području EU fondova, digitalne transformacije, financijskom savjetovanju, inovacijama i javnoj nabavi.</a:t>
            </a:r>
          </a:p>
          <a:p>
            <a:pPr marL="668821" indent="-334411" lvl="1">
              <a:lnSpc>
                <a:spcPts val="5823"/>
              </a:lnSpc>
              <a:buFont typeface="Arial"/>
              <a:buChar char="•"/>
            </a:pPr>
            <a:r>
              <a:rPr lang="en-US" sz="3097" spc="-21">
                <a:solidFill>
                  <a:srgbClr val="3A3A3A"/>
                </a:solidFill>
                <a:latin typeface="Raleway"/>
              </a:rPr>
              <a:t>Dosadašnji rezultati temelje se isključivo na prihodima ostvarenim od rada za poduzetnike, a od 2022. godine intenzivno radimo i za javni sektor.</a:t>
            </a:r>
          </a:p>
          <a:p>
            <a:pPr>
              <a:lnSpc>
                <a:spcPts val="511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11867" y="1951828"/>
            <a:ext cx="9229725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spc="100">
                <a:solidFill>
                  <a:srgbClr val="BF2424"/>
                </a:solidFill>
                <a:latin typeface="Raleway Bold"/>
              </a:rPr>
              <a:t>I</a:t>
            </a:r>
            <a:r>
              <a:rPr lang="en-US" sz="2500" spc="100">
                <a:solidFill>
                  <a:srgbClr val="BF2424"/>
                </a:solidFill>
                <a:latin typeface="Raleway Bold"/>
              </a:rPr>
              <a:t>MPULS SAVJETOVANJE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03205" y="9035999"/>
            <a:ext cx="18694410" cy="222301"/>
          </a:xfrm>
          <a:custGeom>
            <a:avLst/>
            <a:gdLst/>
            <a:ahLst/>
            <a:cxnLst/>
            <a:rect r="r" b="b" t="t" l="l"/>
            <a:pathLst>
              <a:path h="222301" w="18694410">
                <a:moveTo>
                  <a:pt x="0" y="0"/>
                </a:moveTo>
                <a:lnTo>
                  <a:pt x="18694410" y="0"/>
                </a:lnTo>
                <a:lnTo>
                  <a:pt x="18694410" y="222301"/>
                </a:lnTo>
                <a:lnTo>
                  <a:pt x="0" y="222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154759" r="0" b="-4154759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558" y="8163126"/>
            <a:ext cx="3476742" cy="1095174"/>
          </a:xfrm>
          <a:custGeom>
            <a:avLst/>
            <a:gdLst/>
            <a:ahLst/>
            <a:cxnLst/>
            <a:rect r="r" b="b" t="t" l="l"/>
            <a:pathLst>
              <a:path h="1095174" w="3476742">
                <a:moveTo>
                  <a:pt x="0" y="0"/>
                </a:moveTo>
                <a:lnTo>
                  <a:pt x="3476742" y="0"/>
                </a:lnTo>
                <a:lnTo>
                  <a:pt x="3476742" y="1095174"/>
                </a:lnTo>
                <a:lnTo>
                  <a:pt x="0" y="1095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6896" y="904875"/>
            <a:ext cx="11737181" cy="103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1B64A2"/>
                </a:solidFill>
                <a:latin typeface="Raleway Bold"/>
              </a:rPr>
              <a:t>Uloge poduzetnika u projektima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28011" y="3795569"/>
            <a:ext cx="4567476" cy="103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1B64A2"/>
                </a:solidFill>
                <a:latin typeface="Raleway Bold"/>
              </a:rPr>
              <a:t>PRIJAVITELJ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64819" y="6681633"/>
            <a:ext cx="3511391" cy="103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1B64A2"/>
                </a:solidFill>
                <a:latin typeface="Raleway Bold"/>
              </a:rPr>
              <a:t>PARTNER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75055" y="4709958"/>
            <a:ext cx="4521041" cy="103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1B64A2"/>
                </a:solidFill>
                <a:latin typeface="Raleway Bold"/>
              </a:rPr>
              <a:t>DOBAVLJAČ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25079" y="3115606"/>
            <a:ext cx="8519415" cy="3070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70"/>
              </a:lnSpc>
            </a:pPr>
            <a:r>
              <a:rPr lang="en-US" sz="17836">
                <a:solidFill>
                  <a:srgbClr val="1B64A2"/>
                </a:solidFill>
                <a:latin typeface="Raleway Bold"/>
              </a:rPr>
              <a:t>Pitanja?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4181" y="536852"/>
            <a:ext cx="20220531" cy="1026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76"/>
              </a:lnSpc>
            </a:pPr>
            <a:r>
              <a:rPr lang="en-US" sz="7200">
                <a:solidFill>
                  <a:srgbClr val="1B64A2"/>
                </a:solidFill>
                <a:latin typeface="Raleway Bold"/>
              </a:rPr>
              <a:t>Usluge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4181" y="3900281"/>
            <a:ext cx="16705770" cy="5884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12"/>
              </a:lnSpc>
            </a:pPr>
          </a:p>
          <a:p>
            <a:pPr>
              <a:lnSpc>
                <a:spcPts val="4712"/>
              </a:lnSpc>
            </a:pPr>
            <a:r>
              <a:rPr lang="en-US" sz="3100" spc="9">
                <a:solidFill>
                  <a:srgbClr val="3A3A3A"/>
                </a:solidFill>
                <a:latin typeface="Raleway"/>
              </a:rPr>
              <a:t>- Priprema EU projekata,</a:t>
            </a:r>
          </a:p>
          <a:p>
            <a:pPr>
              <a:lnSpc>
                <a:spcPts val="4712"/>
              </a:lnSpc>
            </a:pPr>
            <a:r>
              <a:rPr lang="en-US" sz="3100" spc="9">
                <a:solidFill>
                  <a:srgbClr val="3A3A3A"/>
                </a:solidFill>
                <a:latin typeface="Raleway"/>
              </a:rPr>
              <a:t>- Provedba EU projekata</a:t>
            </a:r>
          </a:p>
          <a:p>
            <a:pPr>
              <a:lnSpc>
                <a:spcPts val="4711"/>
              </a:lnSpc>
            </a:pPr>
            <a:r>
              <a:rPr lang="en-US" sz="3099" spc="9">
                <a:solidFill>
                  <a:srgbClr val="3A3A3A"/>
                </a:solidFill>
                <a:latin typeface="Raleway"/>
              </a:rPr>
              <a:t>- Javna nabava</a:t>
            </a:r>
          </a:p>
          <a:p>
            <a:pPr>
              <a:lnSpc>
                <a:spcPts val="4711"/>
              </a:lnSpc>
            </a:pPr>
            <a:r>
              <a:rPr lang="en-US" sz="3099" spc="9">
                <a:solidFill>
                  <a:srgbClr val="3A3A3A"/>
                </a:solidFill>
                <a:latin typeface="Raleway"/>
              </a:rPr>
              <a:t>- </a:t>
            </a:r>
            <a:r>
              <a:rPr lang="en-US" sz="3099" spc="9">
                <a:solidFill>
                  <a:srgbClr val="3A3A3A"/>
                </a:solidFill>
                <a:latin typeface="Raleway"/>
              </a:rPr>
              <a:t>Priprema projekata ulaganja za kredite banaka i ostvarivanje olakšica.</a:t>
            </a:r>
          </a:p>
          <a:p>
            <a:pPr>
              <a:lnSpc>
                <a:spcPts val="4712"/>
              </a:lnSpc>
            </a:pPr>
          </a:p>
          <a:p>
            <a:pPr>
              <a:lnSpc>
                <a:spcPts val="4712"/>
              </a:lnSpc>
            </a:pPr>
          </a:p>
          <a:p>
            <a:pPr>
              <a:lnSpc>
                <a:spcPts val="4712"/>
              </a:lnSpc>
            </a:pPr>
            <a:r>
              <a:rPr lang="en-US" sz="3100" spc="9">
                <a:solidFill>
                  <a:srgbClr val="3A3A3A"/>
                </a:solidFill>
                <a:latin typeface="Raleway"/>
              </a:rPr>
              <a:t>Jedni smo od </a:t>
            </a:r>
            <a:r>
              <a:rPr lang="en-US" sz="3100" spc="9">
                <a:solidFill>
                  <a:srgbClr val="3A3A3A"/>
                </a:solidFill>
                <a:latin typeface="Raleway Bold"/>
              </a:rPr>
              <a:t>vodećih stručnjaka</a:t>
            </a:r>
            <a:r>
              <a:rPr lang="en-US" sz="3100" spc="9">
                <a:solidFill>
                  <a:srgbClr val="3A3A3A"/>
                </a:solidFill>
                <a:latin typeface="Raleway"/>
              </a:rPr>
              <a:t> za EU fondove, javnu nabavu i poslovno savjetovanje u Republici Hrvatskoj.</a:t>
            </a:r>
          </a:p>
          <a:p>
            <a:pPr>
              <a:lnSpc>
                <a:spcPts val="471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744181" y="2378580"/>
            <a:ext cx="16932584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104">
                <a:solidFill>
                  <a:srgbClr val="373737"/>
                </a:solidFill>
                <a:latin typeface="Raleway Bold"/>
              </a:rPr>
              <a:t>KOMPLETNA PODRŠKA U PRIPREMI I PROVEDBI PROJEKATA </a:t>
            </a:r>
            <a:r>
              <a:rPr lang="en-US" sz="2600" spc="104">
                <a:solidFill>
                  <a:srgbClr val="373737"/>
                </a:solidFill>
                <a:latin typeface="Raleway Bold"/>
              </a:rPr>
              <a:t>KAO INSTRUMENATA ZA REALIZACIJU PODUZETNIČKIH ULAGANJA I IDEJA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050" y="-19050"/>
            <a:ext cx="18326100" cy="10325100"/>
            <a:chOff x="0" y="0"/>
            <a:chExt cx="24434800" cy="13766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51000"/>
            </a:blip>
            <a:srcRect l="0" t="7717" r="0" b="7717"/>
            <a:stretch>
              <a:fillRect/>
            </a:stretch>
          </p:blipFill>
          <p:spPr>
            <a:xfrm flipH="false" flipV="false">
              <a:off x="0" y="0"/>
              <a:ext cx="24434800" cy="137668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-84432" y="8443213"/>
            <a:ext cx="18592560" cy="222301"/>
          </a:xfrm>
          <a:custGeom>
            <a:avLst/>
            <a:gdLst/>
            <a:ahLst/>
            <a:cxnLst/>
            <a:rect r="r" b="b" t="t" l="l"/>
            <a:pathLst>
              <a:path h="222301" w="18592560">
                <a:moveTo>
                  <a:pt x="0" y="0"/>
                </a:moveTo>
                <a:lnTo>
                  <a:pt x="18592560" y="0"/>
                </a:lnTo>
                <a:lnTo>
                  <a:pt x="18592560" y="222301"/>
                </a:lnTo>
                <a:lnTo>
                  <a:pt x="0" y="222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131851" r="0" b="-41318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369775" y="687353"/>
            <a:ext cx="9580374" cy="5074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373737"/>
                </a:solidFill>
                <a:latin typeface="Raleway Bold"/>
              </a:rPr>
              <a:t>Više od 300 milijuna </a:t>
            </a:r>
          </a:p>
          <a:p>
            <a:pPr>
              <a:lnSpc>
                <a:spcPts val="10080"/>
              </a:lnSpc>
            </a:pPr>
            <a:r>
              <a:rPr lang="en-US" sz="7200">
                <a:solidFill>
                  <a:srgbClr val="373737"/>
                </a:solidFill>
                <a:latin typeface="Raleway Bold"/>
              </a:rPr>
              <a:t>kuna našim klijentima kroz 250+ odobrenih projekata.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76883" y="-57888"/>
            <a:ext cx="7311117" cy="10402777"/>
            <a:chOff x="0" y="0"/>
            <a:chExt cx="9748156" cy="1387036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67000"/>
            </a:blip>
            <a:srcRect l="26587" t="0" r="26587" b="0"/>
            <a:stretch>
              <a:fillRect/>
            </a:stretch>
          </p:blipFill>
          <p:spPr>
            <a:xfrm flipH="false" flipV="false">
              <a:off x="0" y="0"/>
              <a:ext cx="9748156" cy="13870369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676135" y="1961930"/>
            <a:ext cx="9998364" cy="5941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61"/>
              </a:lnSpc>
            </a:pPr>
            <a:r>
              <a:rPr lang="en-US" sz="6764">
                <a:solidFill>
                  <a:srgbClr val="1B64A2"/>
                </a:solidFill>
                <a:latin typeface="Raleway Bold"/>
              </a:rPr>
              <a:t>Prilike za poduzetnike </a:t>
            </a:r>
          </a:p>
          <a:p>
            <a:pPr>
              <a:lnSpc>
                <a:spcPts val="11161"/>
              </a:lnSpc>
            </a:pPr>
            <a:r>
              <a:rPr lang="en-US" sz="6764">
                <a:solidFill>
                  <a:srgbClr val="1B64A2"/>
                </a:solidFill>
                <a:latin typeface="Raleway Bold"/>
              </a:rPr>
              <a:t>iz EU fondova u 2023. godini</a:t>
            </a:r>
          </a:p>
          <a:p>
            <a:pPr>
              <a:lnSpc>
                <a:spcPts val="6064"/>
              </a:lnSpc>
            </a:pPr>
          </a:p>
          <a:p>
            <a:pPr>
              <a:lnSpc>
                <a:spcPts val="6064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203205" y="9035999"/>
            <a:ext cx="18694410" cy="222301"/>
          </a:xfrm>
          <a:custGeom>
            <a:avLst/>
            <a:gdLst/>
            <a:ahLst/>
            <a:cxnLst/>
            <a:rect r="r" b="b" t="t" l="l"/>
            <a:pathLst>
              <a:path h="222301" w="18694410">
                <a:moveTo>
                  <a:pt x="0" y="0"/>
                </a:moveTo>
                <a:lnTo>
                  <a:pt x="18694410" y="0"/>
                </a:lnTo>
                <a:lnTo>
                  <a:pt x="18694410" y="222301"/>
                </a:lnTo>
                <a:lnTo>
                  <a:pt x="0" y="222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154759" r="0" b="-415475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8394" y="1407343"/>
            <a:ext cx="16956585" cy="13822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47"/>
              </a:lnSpc>
            </a:pPr>
            <a:r>
              <a:rPr lang="en-US" sz="3063" spc="-3">
                <a:solidFill>
                  <a:srgbClr val="3A3A3A"/>
                </a:solidFill>
                <a:latin typeface="Raleway"/>
              </a:rPr>
              <a:t>Nakon što je u kolovozu 2022. godine usvojen Sporazum o partnerstvu između Europske komisije i Republike Hrvatske stvoreni su preduvjeti za povlačenje </a:t>
            </a:r>
            <a:r>
              <a:rPr lang="en-US" sz="3063" spc="-3">
                <a:solidFill>
                  <a:srgbClr val="3A3A3A"/>
                </a:solidFill>
                <a:latin typeface="Raleway Bold"/>
              </a:rPr>
              <a:t>ukupno devet milijardi eura sredstava</a:t>
            </a:r>
            <a:r>
              <a:rPr lang="en-US" sz="3063" spc="-3">
                <a:solidFill>
                  <a:srgbClr val="3A3A3A"/>
                </a:solidFill>
                <a:latin typeface="Raleway"/>
              </a:rPr>
              <a:t> kohezijske politike od kojih je </a:t>
            </a:r>
            <a:r>
              <a:rPr lang="en-US" sz="3063" spc="-3">
                <a:solidFill>
                  <a:srgbClr val="3A3A3A"/>
                </a:solidFill>
                <a:latin typeface="Raleway Bold"/>
              </a:rPr>
              <a:t>gotovo 6 mlrd eura namijenjeno poduzetnicima</a:t>
            </a:r>
            <a:r>
              <a:rPr lang="en-US" sz="3063" spc="-3">
                <a:solidFill>
                  <a:srgbClr val="3A3A3A"/>
                </a:solidFill>
                <a:latin typeface="Raleway"/>
              </a:rPr>
              <a:t>. </a:t>
            </a:r>
          </a:p>
          <a:p>
            <a:pPr>
              <a:lnSpc>
                <a:spcPts val="5147"/>
              </a:lnSpc>
            </a:pPr>
          </a:p>
          <a:p>
            <a:pPr marL="661468" indent="-330734" lvl="1">
              <a:lnSpc>
                <a:spcPts val="5147"/>
              </a:lnSpc>
              <a:buFont typeface="Arial"/>
              <a:buChar char="•"/>
            </a:pPr>
            <a:r>
              <a:rPr lang="en-US" sz="3063" spc="-3">
                <a:solidFill>
                  <a:srgbClr val="3A3A3A"/>
                </a:solidFill>
                <a:latin typeface="Raleway Bold"/>
                <a:hlinkClick r:id="rId2" tooltip="https://strukturnifondovi.hr/wp-content/uploads/2022/11/PKK-2021-2027.pdf"/>
              </a:rPr>
              <a:t>Program Konkurentnost i kohezija 2021.-2027. </a:t>
            </a:r>
            <a:r>
              <a:rPr lang="en-US" sz="3063" spc="-3">
                <a:solidFill>
                  <a:srgbClr val="3A3A3A"/>
                </a:solidFill>
                <a:latin typeface="Raleway"/>
                <a:hlinkClick r:id="rId3" tooltip="https://strukturnifondovi.hr/wp-content/uploads/2022/11/PKK-2021-2027.pdf"/>
              </a:rPr>
              <a:t>(PKK)</a:t>
            </a:r>
            <a:r>
              <a:rPr lang="en-US" sz="3063" spc="-3">
                <a:solidFill>
                  <a:srgbClr val="3A3A3A"/>
                </a:solidFill>
                <a:latin typeface="Raleway"/>
              </a:rPr>
              <a:t>; financiran iz Europskog fonda za regionalni razvoj i Kohezijskog fonda</a:t>
            </a:r>
          </a:p>
          <a:p>
            <a:pPr marL="661468" indent="-330734" lvl="1">
              <a:lnSpc>
                <a:spcPts val="5147"/>
              </a:lnSpc>
              <a:buFont typeface="Arial"/>
              <a:buChar char="•"/>
            </a:pPr>
            <a:r>
              <a:rPr lang="en-US" sz="3063" spc="-3">
                <a:solidFill>
                  <a:srgbClr val="3A3A3A"/>
                </a:solidFill>
                <a:latin typeface="Raleway Bold"/>
                <a:hlinkClick r:id="rId4" tooltip="https://strukturnifondovi.hr/wp-content/uploads/2022/11/Program-Ucinkoviti-ljudski-potencijali-2021.-2027_.pdf"/>
              </a:rPr>
              <a:t>Program Učinkoviti ljudski potencijali </a:t>
            </a:r>
            <a:r>
              <a:rPr lang="en-US" sz="3063" spc="-3">
                <a:solidFill>
                  <a:srgbClr val="3A3A3A"/>
                </a:solidFill>
                <a:latin typeface="Raleway"/>
                <a:hlinkClick r:id="rId5" tooltip="https://strukturnifondovi.hr/wp-content/uploads/2022/11/Program-Ucinkoviti-ljudski-potencijali-2021.-2027_.pdf"/>
              </a:rPr>
              <a:t>2021.– 2027. (PULJP)</a:t>
            </a:r>
            <a:r>
              <a:rPr lang="en-US" sz="3063" spc="-3">
                <a:solidFill>
                  <a:srgbClr val="3A3A3A"/>
                </a:solidFill>
                <a:latin typeface="Raleway"/>
              </a:rPr>
              <a:t>; financiran iz Europskog socijalnog fonda plus</a:t>
            </a:r>
          </a:p>
          <a:p>
            <a:pPr marL="661468" indent="-330734" lvl="1">
              <a:lnSpc>
                <a:spcPts val="5147"/>
              </a:lnSpc>
              <a:buFont typeface="Arial"/>
              <a:buChar char="•"/>
            </a:pPr>
            <a:r>
              <a:rPr lang="en-US" sz="3063" spc="-3">
                <a:solidFill>
                  <a:srgbClr val="3A3A3A"/>
                </a:solidFill>
                <a:latin typeface="Raleway Bold"/>
                <a:hlinkClick r:id="rId6" tooltip="https://strukturnifondovi.hr/wp-content/uploads/2022/12/ITP-odobreni.pdf"/>
              </a:rPr>
              <a:t>Integrirani teritorijalni program 2021. – 2027.</a:t>
            </a:r>
            <a:r>
              <a:rPr lang="en-US" sz="3063" spc="-3">
                <a:solidFill>
                  <a:srgbClr val="3A3A3A"/>
                </a:solidFill>
                <a:latin typeface="Raleway"/>
                <a:hlinkClick r:id="rId7" tooltip="https://strukturnifondovi.hr/wp-content/uploads/2022/12/ITP-odobreni.pdf"/>
              </a:rPr>
              <a:t> (ITP)</a:t>
            </a:r>
            <a:r>
              <a:rPr lang="en-US" sz="3063" spc="-3">
                <a:solidFill>
                  <a:srgbClr val="3A3A3A"/>
                </a:solidFill>
                <a:latin typeface="Raleway"/>
              </a:rPr>
              <a:t>; financiran iz Europskog fonda za regionalni razvoj, Kohezijskog fonda te Fonda za pravednu tranziciju.</a:t>
            </a:r>
          </a:p>
          <a:p>
            <a:pPr>
              <a:lnSpc>
                <a:spcPts val="5147"/>
              </a:lnSpc>
            </a:pPr>
          </a:p>
          <a:p>
            <a:pPr>
              <a:lnSpc>
                <a:spcPts val="5147"/>
              </a:lnSpc>
            </a:pPr>
          </a:p>
          <a:p>
            <a:pPr>
              <a:lnSpc>
                <a:spcPts val="5147"/>
              </a:lnSpc>
            </a:pPr>
          </a:p>
          <a:p>
            <a:pPr>
              <a:lnSpc>
                <a:spcPts val="4811"/>
              </a:lnSpc>
            </a:pPr>
          </a:p>
          <a:p>
            <a:pPr>
              <a:lnSpc>
                <a:spcPts val="4811"/>
              </a:lnSpc>
            </a:pPr>
          </a:p>
          <a:p>
            <a:pPr>
              <a:lnSpc>
                <a:spcPts val="4811"/>
              </a:lnSpc>
            </a:pPr>
          </a:p>
          <a:p>
            <a:pPr>
              <a:lnSpc>
                <a:spcPts val="4811"/>
              </a:lnSpc>
            </a:pPr>
          </a:p>
          <a:p>
            <a:pPr>
              <a:lnSpc>
                <a:spcPts val="4811"/>
              </a:lnSpc>
            </a:pPr>
          </a:p>
          <a:p>
            <a:pPr>
              <a:lnSpc>
                <a:spcPts val="4811"/>
              </a:lnSpc>
            </a:pPr>
          </a:p>
          <a:p>
            <a:pPr>
              <a:lnSpc>
                <a:spcPts val="4643"/>
              </a:lnSpc>
            </a:pPr>
          </a:p>
          <a:p>
            <a:pPr>
              <a:lnSpc>
                <a:spcPts val="4503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5819" y="876300"/>
            <a:ext cx="10593969" cy="1447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76"/>
              </a:lnSpc>
            </a:pPr>
            <a:r>
              <a:rPr lang="en-US" sz="3380">
                <a:solidFill>
                  <a:srgbClr val="000000"/>
                </a:solidFill>
                <a:latin typeface="Raleway"/>
              </a:rPr>
              <a:t>Operativni program </a:t>
            </a:r>
            <a:r>
              <a:rPr lang="en-US" sz="3380">
                <a:solidFill>
                  <a:srgbClr val="000000"/>
                </a:solidFill>
                <a:latin typeface="Raleway Bold"/>
              </a:rPr>
              <a:t>Konkurentnost i kohezija (PKK)</a:t>
            </a:r>
            <a:r>
              <a:rPr lang="en-US" sz="338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0">
                <a:solidFill>
                  <a:srgbClr val="000000"/>
                </a:solidFill>
                <a:latin typeface="Raleway Bold"/>
              </a:rPr>
              <a:t>vrijedan 5,2 milijarde eura</a:t>
            </a:r>
            <a:r>
              <a:rPr lang="en-US" sz="3380">
                <a:solidFill>
                  <a:srgbClr val="000000"/>
                </a:solidFill>
                <a:latin typeface="Raleway"/>
              </a:rPr>
              <a:t> te </a:t>
            </a:r>
            <a:r>
              <a:rPr lang="en-US" sz="3380">
                <a:solidFill>
                  <a:srgbClr val="000000"/>
                </a:solidFill>
                <a:latin typeface="Raleway Bold"/>
              </a:rPr>
              <a:t>Integrirani teritorijalni program (ITP), vrijedan 1,57 milijardi eura</a:t>
            </a:r>
            <a:r>
              <a:rPr lang="en-US" sz="3380">
                <a:solidFill>
                  <a:srgbClr val="000000"/>
                </a:solidFill>
                <a:latin typeface="Raleway"/>
              </a:rPr>
              <a:t> krovni su dokumenti na temelju kojih se očekuje raspisivanje natječaja za poduzetnike. </a:t>
            </a:r>
          </a:p>
          <a:p>
            <a:pPr>
              <a:lnSpc>
                <a:spcPts val="5476"/>
              </a:lnSpc>
            </a:pPr>
          </a:p>
          <a:p>
            <a:pPr>
              <a:lnSpc>
                <a:spcPts val="5476"/>
              </a:lnSpc>
            </a:pPr>
            <a:r>
              <a:rPr lang="en-US" sz="3380">
                <a:solidFill>
                  <a:srgbClr val="000000"/>
                </a:solidFill>
                <a:latin typeface="Raleway"/>
              </a:rPr>
              <a:t>Iz predmetnih programa utvrđeno je da će budući natječaji pružati poduzetnicima mogućnosti financiranje projekata povezanih </a:t>
            </a:r>
            <a:r>
              <a:rPr lang="en-US" sz="3380">
                <a:solidFill>
                  <a:srgbClr val="000000"/>
                </a:solidFill>
                <a:latin typeface="Raleway Bold"/>
              </a:rPr>
              <a:t>sa istraživanjem i razvojem, razvojem i internacionalizacijom malih i srednjih poduzeća te zelenom tranzicijom.</a:t>
            </a: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  <a:p>
            <a:pPr>
              <a:lnSpc>
                <a:spcPts val="389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168138" y="1028700"/>
            <a:ext cx="5493258" cy="8229600"/>
          </a:xfrm>
          <a:custGeom>
            <a:avLst/>
            <a:gdLst/>
            <a:ahLst/>
            <a:cxnLst/>
            <a:rect r="r" b="b" t="t" l="l"/>
            <a:pathLst>
              <a:path h="8229600" w="5493258">
                <a:moveTo>
                  <a:pt x="0" y="0"/>
                </a:moveTo>
                <a:lnTo>
                  <a:pt x="5493258" y="0"/>
                </a:lnTo>
                <a:lnTo>
                  <a:pt x="54932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546" t="0" r="-72546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41530"/>
            <a:ext cx="17842130" cy="2070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32"/>
              </a:lnSpc>
            </a:pPr>
            <a:r>
              <a:rPr lang="en-US" sz="4380">
                <a:solidFill>
                  <a:srgbClr val="000000"/>
                </a:solidFill>
                <a:latin typeface="Raleway Bold"/>
              </a:rPr>
              <a:t>Vaučeri za digitalizaciju</a:t>
            </a:r>
          </a:p>
          <a:p>
            <a:pPr>
              <a:lnSpc>
                <a:spcPts val="4873"/>
              </a:lnSpc>
            </a:pP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Cilj poziva jest jačanje kapaciteta malih i srednjih poduzetnika za provedbu </a:t>
            </a: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digitalizacije i početak procesa digitalne transformacije</a:t>
            </a:r>
          </a:p>
          <a:p>
            <a:pPr>
              <a:lnSpc>
                <a:spcPts val="5395"/>
              </a:lnSpc>
            </a:pP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Program vaučera za digitalizaciju obuhvaća:</a:t>
            </a:r>
          </a:p>
          <a:p>
            <a:pPr marL="751489" indent="-375745" lvl="1">
              <a:lnSpc>
                <a:spcPts val="5534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aleway"/>
              </a:rPr>
              <a:t>Vaučer za poboljšanje digitalnih vještina (do 75.000 kn po projektu)</a:t>
            </a:r>
          </a:p>
          <a:p>
            <a:pPr marL="751489" indent="-375745" lvl="1">
              <a:lnSpc>
                <a:spcPts val="5534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aleway"/>
              </a:rPr>
              <a:t>Vaučer za strategiju digitalne transformacije vještina (do 76.000 kn po projektu)</a:t>
            </a:r>
          </a:p>
          <a:p>
            <a:pPr marL="751489" indent="-375745" lvl="1">
              <a:lnSpc>
                <a:spcPts val="5534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aleway"/>
              </a:rPr>
              <a:t>Vaučer za digitalni marketing (maksimalni iznos vaučera 75.000 kn)</a:t>
            </a:r>
          </a:p>
          <a:p>
            <a:pPr marL="751489" indent="-375745" lvl="1">
              <a:lnSpc>
                <a:spcPts val="5534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aleway"/>
              </a:rPr>
              <a:t>Vaučer za kibernetičku otpornost (do 110.000 kn po projektu)</a:t>
            </a:r>
          </a:p>
          <a:p>
            <a:pPr marL="751489" indent="-375745" lvl="1">
              <a:lnSpc>
                <a:spcPts val="5534"/>
              </a:lnSpc>
              <a:buFont typeface="Arial"/>
              <a:buChar char="•"/>
            </a:pPr>
            <a:r>
              <a:rPr lang="en-US" sz="3480">
                <a:solidFill>
                  <a:srgbClr val="000000"/>
                </a:solidFill>
                <a:latin typeface="Raleway"/>
              </a:rPr>
              <a:t>Vaučer za razvoj ili primjenu složenih digitalnih proizvoda i usluga </a:t>
            </a:r>
          </a:p>
          <a:p>
            <a:pPr>
              <a:lnSpc>
                <a:spcPts val="5534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       (do 150.000 kn po projektu)</a:t>
            </a: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911902" y="627255"/>
            <a:ext cx="2544088" cy="801388"/>
          </a:xfrm>
          <a:custGeom>
            <a:avLst/>
            <a:gdLst/>
            <a:ahLst/>
            <a:cxnLst/>
            <a:rect r="r" b="b" t="t" l="l"/>
            <a:pathLst>
              <a:path h="801388" w="2544088">
                <a:moveTo>
                  <a:pt x="0" y="0"/>
                </a:moveTo>
                <a:lnTo>
                  <a:pt x="2544089" y="0"/>
                </a:lnTo>
                <a:lnTo>
                  <a:pt x="2544089" y="801388"/>
                </a:lnTo>
                <a:lnTo>
                  <a:pt x="0" y="801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5870" y="541530"/>
            <a:ext cx="17842130" cy="21424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32"/>
              </a:lnSpc>
            </a:pPr>
            <a:r>
              <a:rPr lang="en-US" sz="4380">
                <a:solidFill>
                  <a:srgbClr val="000000"/>
                </a:solidFill>
                <a:latin typeface="Raleway Bold"/>
              </a:rPr>
              <a:t>Start-up/Spin-off tvrtke mladih istraživača</a:t>
            </a:r>
          </a:p>
          <a:p>
            <a:pPr>
              <a:lnSpc>
                <a:spcPts val="6132"/>
              </a:lnSpc>
            </a:pP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Cilj poziva jest jačanje kapaciteta mladih istraživača zaposlenih na fakultetima u pokretanju vlastitih tvrtki</a:t>
            </a: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Startup tvrtke su nove tvrtke nastale radi realizacije ideje startup tima </a:t>
            </a: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Spin-off tvrtke nastaju unutar druge organizacije koja može biti tvrtka, akademska institucija ili istraživački institut s ciljem da vrijedi više kao neovisni entitet. Spin-off je način reorganizacije strukture poduzeća kako bi se poboljšala njegova profitabilnost.</a:t>
            </a: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Primjer uspješnog spin-offa - eBay i PayPal.</a:t>
            </a:r>
          </a:p>
          <a:p>
            <a:pPr>
              <a:lnSpc>
                <a:spcPts val="5395"/>
              </a:lnSpc>
            </a:pPr>
          </a:p>
          <a:p>
            <a:pPr>
              <a:lnSpc>
                <a:spcPts val="5395"/>
              </a:lnSpc>
            </a:pP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Potpore iznose do 1.400.000 HRK intenzitet potpore je 100%</a:t>
            </a:r>
          </a:p>
          <a:p>
            <a:pPr>
              <a:lnSpc>
                <a:spcPts val="5395"/>
              </a:lnSpc>
            </a:pPr>
            <a:r>
              <a:rPr lang="en-US" sz="3480">
                <a:solidFill>
                  <a:srgbClr val="000000"/>
                </a:solidFill>
                <a:latin typeface="Raleway"/>
              </a:rPr>
              <a:t>Prihvatljivi troškovi: plaće zaposlenika, vanjske usluge, oprema, zakup prostora...</a:t>
            </a: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87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  <a:p>
            <a:pPr>
              <a:lnSpc>
                <a:spcPts val="40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911902" y="627255"/>
            <a:ext cx="2544088" cy="801388"/>
          </a:xfrm>
          <a:custGeom>
            <a:avLst/>
            <a:gdLst/>
            <a:ahLst/>
            <a:cxnLst/>
            <a:rect r="r" b="b" t="t" l="l"/>
            <a:pathLst>
              <a:path h="801388" w="2544088">
                <a:moveTo>
                  <a:pt x="0" y="0"/>
                </a:moveTo>
                <a:lnTo>
                  <a:pt x="2544089" y="0"/>
                </a:lnTo>
                <a:lnTo>
                  <a:pt x="2544089" y="801388"/>
                </a:lnTo>
                <a:lnTo>
                  <a:pt x="0" y="801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DAFdKhr7ZDQ</dc:identifier>
  <dcterms:modified xsi:type="dcterms:W3CDTF">2011-08-01T06:04:30Z</dcterms:modified>
  <cp:revision>1</cp:revision>
  <dc:title>Potpore iz EU fondova 2023</dc:title>
</cp:coreProperties>
</file>