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Lst>
  <p:sldSz cx="18288000" cy="10287000"/>
  <p:notesSz cx="6858000" cy="9144000"/>
  <p:embeddedFontLst>
    <p:embeddedFont>
      <p:font typeface="Raleway" charset="1" panose="020B0503030101060003"/>
      <p:regular r:id="rId6"/>
    </p:embeddedFont>
    <p:embeddedFont>
      <p:font typeface="Raleway Bold" charset="1" panose="020B0803030101060003"/>
      <p:regular r:id="rId7"/>
    </p:embeddedFont>
    <p:embeddedFont>
      <p:font typeface="Arimo" charset="1" panose="020B0604020202020204"/>
      <p:regular r:id="rId8"/>
    </p:embeddedFont>
    <p:embeddedFont>
      <p:font typeface="Arimo Bold" charset="1" panose="020B0704020202020204"/>
      <p:regular r:id="rId9"/>
    </p:embeddedFont>
    <p:embeddedFont>
      <p:font typeface="Arimo Italics" charset="1" panose="020B0604020202090204"/>
      <p:regular r:id="rId10"/>
    </p:embeddedFont>
    <p:embeddedFont>
      <p:font typeface="Arimo Bold Italics" charset="1" panose="020B0704020202090204"/>
      <p:regular r:id="rId11"/>
    </p:embeddedFont>
    <p:embeddedFont>
      <p:font typeface="Canva Sans" charset="1" panose="020B0503030501040103"/>
      <p:regular r:id="rId12"/>
    </p:embeddedFont>
    <p:embeddedFont>
      <p:font typeface="Canva Sans Bold" charset="1" panose="020B0803030501040103"/>
      <p:regular r:id="rId13"/>
    </p:embeddedFont>
    <p:embeddedFont>
      <p:font typeface="Canva Sans Italics" charset="1" panose="020B0503030501040103"/>
      <p:regular r:id="rId14"/>
    </p:embeddedFont>
    <p:embeddedFont>
      <p:font typeface="Canva Sans Bold Italics" charset="1" panose="020B0803030501040103"/>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slides/slide1.xml" Type="http://schemas.openxmlformats.org/officeDocument/2006/relationships/slide"/><Relationship Id="rId17" Target="slides/slide2.xml" Type="http://schemas.openxmlformats.org/officeDocument/2006/relationships/slide"/><Relationship Id="rId18" Target="slides/slide3.xml" Type="http://schemas.openxmlformats.org/officeDocument/2006/relationships/slide"/><Relationship Id="rId19" Target="slides/slide4.xml" Type="http://schemas.openxmlformats.org/officeDocument/2006/relationships/slide"/><Relationship Id="rId2" Target="presProps.xml" Type="http://schemas.openxmlformats.org/officeDocument/2006/relationships/presProps"/><Relationship Id="rId20" Target="slides/slide5.xml" Type="http://schemas.openxmlformats.org/officeDocument/2006/relationships/slide"/><Relationship Id="rId21" Target="slides/slide6.xml" Type="http://schemas.openxmlformats.org/officeDocument/2006/relationships/slide"/><Relationship Id="rId22" Target="slides/slide7.xml" Type="http://schemas.openxmlformats.org/officeDocument/2006/relationships/slide"/><Relationship Id="rId23" Target="slides/slide8.xml" Type="http://schemas.openxmlformats.org/officeDocument/2006/relationships/slide"/><Relationship Id="rId24" Target="slides/slide9.xml" Type="http://schemas.openxmlformats.org/officeDocument/2006/relationships/slide"/><Relationship Id="rId25" Target="slides/slide10.xml" Type="http://schemas.openxmlformats.org/officeDocument/2006/relationships/slide"/><Relationship Id="rId26" Target="slides/slide11.xml" Type="http://schemas.openxmlformats.org/officeDocument/2006/relationships/slide"/><Relationship Id="rId27" Target="slides/slide12.xml" Type="http://schemas.openxmlformats.org/officeDocument/2006/relationships/slide"/><Relationship Id="rId28" Target="slides/slide13.xml" Type="http://schemas.openxmlformats.org/officeDocument/2006/relationships/slide"/><Relationship Id="rId29" Target="slides/slide14.xml" Type="http://schemas.openxmlformats.org/officeDocument/2006/relationships/slide"/><Relationship Id="rId3" Target="viewProps.xml" Type="http://schemas.openxmlformats.org/officeDocument/2006/relationships/viewProps"/><Relationship Id="rId30" Target="slides/slide15.xml" Type="http://schemas.openxmlformats.org/officeDocument/2006/relationships/slide"/><Relationship Id="rId31" Target="slides/slide16.xml" Type="http://schemas.openxmlformats.org/officeDocument/2006/relationships/slide"/><Relationship Id="rId32" Target="slides/slide17.xml" Type="http://schemas.openxmlformats.org/officeDocument/2006/relationships/slide"/><Relationship Id="rId33" Target="slides/slide18.xml" Type="http://schemas.openxmlformats.org/officeDocument/2006/relationships/slide"/><Relationship Id="rId34" Target="slides/slide19.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http://europski-fondovi.eu/sites/default/files/dokumenti/Kohezijska_politika_2014_2020.pdf" TargetMode="External" Type="http://schemas.openxmlformats.org/officeDocument/2006/relationships/hyperlink"/></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https://digital-strategy.ec.europa.eu/en/policies/audiovisual-and-media-services" TargetMode="External" Type="http://schemas.openxmlformats.org/officeDocument/2006/relationships/hyperlink"/><Relationship Id="rId3" Target="https://digital-strategy.ec.europa.eu/en/policies/media-freedom" TargetMode="External" Type="http://schemas.openxmlformats.org/officeDocument/2006/relationships/hyperlink"/></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https://digital-strategy.ec.europa.eu/en/policies/social-media-policy" TargetMode="External" Type="http://schemas.openxmlformats.org/officeDocument/2006/relationships/hyperlink"/><Relationship Id="rId3" Target="https://digital-strategy.ec.europa.eu/en/policies/online-disinformation" TargetMode="External" Type="http://schemas.openxmlformats.org/officeDocument/2006/relationships/hyperlink"/><Relationship Id="rId4" Target="https://digital-strategy.ec.europa.eu/en/policies/cultural-heritage" TargetMode="External" Type="http://schemas.openxmlformats.org/officeDocument/2006/relationships/hyperlink"/></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https://ec.europa.eu/info/funding-tenders/opportunities/docs/2021-2027/crea/guidance/list-3rd-country-participation_crea_en.pdf" TargetMode="External" Type="http://schemas.openxmlformats.org/officeDocument/2006/relationships/hyperlink"/></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7076758" cy="10492204"/>
            <a:chOff x="0" y="0"/>
            <a:chExt cx="9435678" cy="13989605"/>
          </a:xfrm>
        </p:grpSpPr>
        <p:pic>
          <p:nvPicPr>
            <p:cNvPr name="Picture 3" id="3"/>
            <p:cNvPicPr>
              <a:picLocks noChangeAspect="true"/>
            </p:cNvPicPr>
            <p:nvPr/>
          </p:nvPicPr>
          <p:blipFill>
            <a:blip r:embed="rId2"/>
            <a:srcRect l="31058" t="0" r="31058" b="0"/>
            <a:stretch>
              <a:fillRect/>
            </a:stretch>
          </p:blipFill>
          <p:spPr>
            <a:xfrm flipH="false" flipV="false">
              <a:off x="0" y="0"/>
              <a:ext cx="9435678" cy="13989605"/>
            </a:xfrm>
            <a:prstGeom prst="rect">
              <a:avLst/>
            </a:prstGeom>
          </p:spPr>
        </p:pic>
      </p:grpSp>
      <p:sp>
        <p:nvSpPr>
          <p:cNvPr name="Freeform 4" id="4"/>
          <p:cNvSpPr/>
          <p:nvPr/>
        </p:nvSpPr>
        <p:spPr>
          <a:xfrm flipH="false" flipV="false" rot="0">
            <a:off x="0" y="8615823"/>
            <a:ext cx="18761418" cy="222301"/>
          </a:xfrm>
          <a:custGeom>
            <a:avLst/>
            <a:gdLst/>
            <a:ahLst/>
            <a:cxnLst/>
            <a:rect r="r" b="b" t="t" l="l"/>
            <a:pathLst>
              <a:path h="222301" w="18761418">
                <a:moveTo>
                  <a:pt x="0" y="0"/>
                </a:moveTo>
                <a:lnTo>
                  <a:pt x="18761418" y="0"/>
                </a:lnTo>
                <a:lnTo>
                  <a:pt x="18761418" y="222301"/>
                </a:lnTo>
                <a:lnTo>
                  <a:pt x="0" y="222301"/>
                </a:lnTo>
                <a:lnTo>
                  <a:pt x="0" y="0"/>
                </a:lnTo>
                <a:close/>
              </a:path>
            </a:pathLst>
          </a:custGeom>
          <a:blipFill>
            <a:blip r:embed="rId3">
              <a:extLst>
                <a:ext uri="{96DAC541-7B7A-43D3-8B79-37D633B846F1}">
                  <asvg:svgBlip xmlns:asvg="http://schemas.microsoft.com/office/drawing/2016/SVG/main" r:embed="rId4"/>
                </a:ext>
              </a:extLst>
            </a:blip>
            <a:stretch>
              <a:fillRect l="0" t="-4169831" r="0" b="-4169831"/>
            </a:stretch>
          </a:blipFill>
        </p:spPr>
      </p:sp>
      <p:sp>
        <p:nvSpPr>
          <p:cNvPr name="Freeform 5" id="5"/>
          <p:cNvSpPr/>
          <p:nvPr/>
        </p:nvSpPr>
        <p:spPr>
          <a:xfrm flipH="false" flipV="false" rot="0">
            <a:off x="8077037" y="610306"/>
            <a:ext cx="4028655" cy="1269026"/>
          </a:xfrm>
          <a:custGeom>
            <a:avLst/>
            <a:gdLst/>
            <a:ahLst/>
            <a:cxnLst/>
            <a:rect r="r" b="b" t="t" l="l"/>
            <a:pathLst>
              <a:path h="1269026" w="4028655">
                <a:moveTo>
                  <a:pt x="0" y="0"/>
                </a:moveTo>
                <a:lnTo>
                  <a:pt x="4028655" y="0"/>
                </a:lnTo>
                <a:lnTo>
                  <a:pt x="4028655" y="1269026"/>
                </a:lnTo>
                <a:lnTo>
                  <a:pt x="0" y="1269026"/>
                </a:lnTo>
                <a:lnTo>
                  <a:pt x="0" y="0"/>
                </a:lnTo>
                <a:close/>
              </a:path>
            </a:pathLst>
          </a:custGeom>
          <a:blipFill>
            <a:blip r:embed="rId5"/>
            <a:stretch>
              <a:fillRect l="0" t="0" r="0" b="0"/>
            </a:stretch>
          </a:blipFill>
        </p:spPr>
      </p:sp>
      <p:sp>
        <p:nvSpPr>
          <p:cNvPr name="TextBox 6" id="6"/>
          <p:cNvSpPr txBox="true"/>
          <p:nvPr/>
        </p:nvSpPr>
        <p:spPr>
          <a:xfrm rot="0">
            <a:off x="12105692" y="9022656"/>
            <a:ext cx="6182308" cy="1377699"/>
          </a:xfrm>
          <a:prstGeom prst="rect">
            <a:avLst/>
          </a:prstGeom>
        </p:spPr>
        <p:txBody>
          <a:bodyPr anchor="t" rtlCol="false" tIns="0" lIns="0" bIns="0" rIns="0">
            <a:spAutoFit/>
          </a:bodyPr>
          <a:lstStyle/>
          <a:p>
            <a:pPr algn="ctr">
              <a:lnSpc>
                <a:spcPts val="3681"/>
              </a:lnSpc>
            </a:pPr>
            <a:r>
              <a:rPr lang="en-US" sz="2629">
                <a:solidFill>
                  <a:srgbClr val="BF2424"/>
                </a:solidFill>
                <a:latin typeface="Raleway Bold"/>
              </a:rPr>
              <a:t>Sanja Radić, sanja.radic@impulsconsulting.eu</a:t>
            </a:r>
          </a:p>
          <a:p>
            <a:pPr algn="ctr">
              <a:lnSpc>
                <a:spcPts val="3681"/>
              </a:lnSpc>
            </a:pPr>
          </a:p>
        </p:txBody>
      </p:sp>
      <p:sp>
        <p:nvSpPr>
          <p:cNvPr name="TextBox 7" id="7"/>
          <p:cNvSpPr txBox="true"/>
          <p:nvPr/>
        </p:nvSpPr>
        <p:spPr>
          <a:xfrm rot="0">
            <a:off x="8230670" y="4060557"/>
            <a:ext cx="10057330" cy="1104265"/>
          </a:xfrm>
          <a:prstGeom prst="rect">
            <a:avLst/>
          </a:prstGeom>
        </p:spPr>
        <p:txBody>
          <a:bodyPr anchor="t" rtlCol="false" tIns="0" lIns="0" bIns="0" rIns="0">
            <a:spAutoFit/>
          </a:bodyPr>
          <a:lstStyle/>
          <a:p>
            <a:pPr>
              <a:lnSpc>
                <a:spcPts val="8959"/>
              </a:lnSpc>
              <a:spcBef>
                <a:spcPct val="0"/>
              </a:spcBef>
            </a:pPr>
            <a:r>
              <a:rPr lang="en-US" sz="6399">
                <a:solidFill>
                  <a:srgbClr val="1B64A2"/>
                </a:solidFill>
                <a:latin typeface="Raleway Bold"/>
              </a:rPr>
              <a:t>Uvod u EU fondove</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25232" y="251994"/>
            <a:ext cx="16572020" cy="1078339"/>
          </a:xfrm>
          <a:prstGeom prst="rect">
            <a:avLst/>
          </a:prstGeom>
        </p:spPr>
        <p:txBody>
          <a:bodyPr anchor="t" rtlCol="false" tIns="0" lIns="0" bIns="0" rIns="0">
            <a:spAutoFit/>
          </a:bodyPr>
          <a:lstStyle/>
          <a:p>
            <a:pPr>
              <a:lnSpc>
                <a:spcPts val="9016"/>
              </a:lnSpc>
            </a:pPr>
            <a:r>
              <a:rPr lang="en-US" sz="5464">
                <a:solidFill>
                  <a:srgbClr val="1B64A2"/>
                </a:solidFill>
                <a:latin typeface="Raleway Bold"/>
              </a:rPr>
              <a:t>Financijske perspektive </a:t>
            </a:r>
          </a:p>
        </p:txBody>
      </p:sp>
      <p:sp>
        <p:nvSpPr>
          <p:cNvPr name="TextBox 3" id="3"/>
          <p:cNvSpPr txBox="true"/>
          <p:nvPr/>
        </p:nvSpPr>
        <p:spPr>
          <a:xfrm rot="0">
            <a:off x="726966" y="1756176"/>
            <a:ext cx="16834068" cy="8925560"/>
          </a:xfrm>
          <a:prstGeom prst="rect">
            <a:avLst/>
          </a:prstGeom>
        </p:spPr>
        <p:txBody>
          <a:bodyPr anchor="t" rtlCol="false" tIns="0" lIns="0" bIns="0" rIns="0">
            <a:spAutoFit/>
          </a:bodyPr>
          <a:lstStyle/>
          <a:p>
            <a:pPr algn="just">
              <a:lnSpc>
                <a:spcPts val="4759"/>
              </a:lnSpc>
            </a:pPr>
          </a:p>
          <a:p>
            <a:pPr>
              <a:lnSpc>
                <a:spcPts val="4759"/>
              </a:lnSpc>
            </a:pPr>
            <a:r>
              <a:rPr lang="en-US" sz="3399">
                <a:solidFill>
                  <a:srgbClr val="1B64A2"/>
                </a:solidFill>
                <a:latin typeface="Canva Sans"/>
              </a:rPr>
              <a:t>Europske javne politike donose se za razdoblje od 7 godina te se nazivaju financijskom perspektivom. </a:t>
            </a:r>
            <a:r>
              <a:rPr lang="en-US" sz="3399">
                <a:solidFill>
                  <a:srgbClr val="1B64A2"/>
                </a:solidFill>
                <a:latin typeface="Canva Sans Bold"/>
              </a:rPr>
              <a:t>Trenutno se nalazimo u financijskoj perspektivi 2020.-2027.</a:t>
            </a:r>
            <a:r>
              <a:rPr lang="en-US" sz="3399">
                <a:solidFill>
                  <a:srgbClr val="1B64A2"/>
                </a:solidFill>
                <a:latin typeface="Canva Sans"/>
              </a:rPr>
              <a:t> kojoj je prethodila financijska perspektiva 2014.-2020. Prije ove perspektive, imali smo 2007-2013 te pretpristupne programe. </a:t>
            </a:r>
          </a:p>
          <a:p>
            <a:pPr>
              <a:lnSpc>
                <a:spcPts val="4759"/>
              </a:lnSpc>
            </a:pPr>
          </a:p>
          <a:p>
            <a:pPr>
              <a:lnSpc>
                <a:spcPts val="4759"/>
              </a:lnSpc>
            </a:pPr>
            <a:r>
              <a:rPr lang="en-US" sz="3399">
                <a:solidFill>
                  <a:srgbClr val="1B64A2"/>
                </a:solidFill>
                <a:latin typeface="Canva Sans"/>
              </a:rPr>
              <a:t>Jedna od najznačajnijih javnih politika Europske unije je </a:t>
            </a:r>
            <a:r>
              <a:rPr lang="en-US" sz="3399" u="sng">
                <a:solidFill>
                  <a:srgbClr val="1B64A2"/>
                </a:solidFill>
                <a:latin typeface="Canva Sans"/>
                <a:hlinkClick r:id="rId2" tooltip="http://europski-fondovi.eu/sites/default/files/dokumenti/Kohezijska_politika_2014_2020.pdf"/>
              </a:rPr>
              <a:t>Kohezijska politika</a:t>
            </a:r>
            <a:r>
              <a:rPr lang="en-US" sz="3399">
                <a:solidFill>
                  <a:srgbClr val="1B64A2"/>
                </a:solidFill>
                <a:latin typeface="Canva Sans"/>
              </a:rPr>
              <a:t>, za koju je u financijskom razdoblju 2014.-2020. bilo izdvojeno 376 milijardi eura. Osnovna svrha kohezijske politike jest smanjiti značajne gospodarske, socijalne i teritorijalne razlike koje postoje između regija Europske unije, ali i jačati globalnu konkurentnost europskog gospodarstva.</a:t>
            </a:r>
          </a:p>
          <a:p>
            <a:pPr>
              <a:lnSpc>
                <a:spcPts val="4759"/>
              </a:lnSpc>
            </a:pPr>
          </a:p>
          <a:p>
            <a:pPr>
              <a:lnSpc>
                <a:spcPts val="4620"/>
              </a:lnSpc>
            </a:pPr>
          </a:p>
          <a:p>
            <a:pPr>
              <a:lnSpc>
                <a:spcPts val="4620"/>
              </a:lnSpc>
            </a:pPr>
          </a:p>
          <a:p>
            <a:pPr>
              <a:lnSpc>
                <a:spcPts val="4620"/>
              </a:lnSpc>
            </a:pPr>
          </a:p>
        </p:txBody>
      </p:sp>
    </p:spTree>
  </p:cSld>
  <p:clrMapOvr>
    <a:masterClrMapping/>
  </p:clrMapOvr>
</p:sld>
</file>

<file path=ppt/slides/slide1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425232" y="251994"/>
            <a:ext cx="16572020" cy="1078339"/>
          </a:xfrm>
          <a:prstGeom prst="rect">
            <a:avLst/>
          </a:prstGeom>
        </p:spPr>
        <p:txBody>
          <a:bodyPr anchor="t" rtlCol="false" tIns="0" lIns="0" bIns="0" rIns="0">
            <a:spAutoFit/>
          </a:bodyPr>
          <a:lstStyle/>
          <a:p>
            <a:pPr>
              <a:lnSpc>
                <a:spcPts val="9016"/>
              </a:lnSpc>
            </a:pPr>
            <a:r>
              <a:rPr lang="en-US" sz="5464">
                <a:solidFill>
                  <a:srgbClr val="1B64A2"/>
                </a:solidFill>
                <a:latin typeface="Raleway Bold"/>
              </a:rPr>
              <a:t>Financijska perspektiva 2020-2027</a:t>
            </a:r>
          </a:p>
        </p:txBody>
      </p:sp>
      <p:sp>
        <p:nvSpPr>
          <p:cNvPr name="TextBox 3" id="3"/>
          <p:cNvSpPr txBox="true"/>
          <p:nvPr/>
        </p:nvSpPr>
        <p:spPr>
          <a:xfrm rot="0">
            <a:off x="726966" y="1756176"/>
            <a:ext cx="16834068" cy="9525635"/>
          </a:xfrm>
          <a:prstGeom prst="rect">
            <a:avLst/>
          </a:prstGeom>
        </p:spPr>
        <p:txBody>
          <a:bodyPr anchor="t" rtlCol="false" tIns="0" lIns="0" bIns="0" rIns="0">
            <a:spAutoFit/>
          </a:bodyPr>
          <a:lstStyle/>
          <a:p>
            <a:pPr>
              <a:lnSpc>
                <a:spcPts val="4759"/>
              </a:lnSpc>
            </a:pPr>
          </a:p>
          <a:p>
            <a:pPr>
              <a:lnSpc>
                <a:spcPts val="4759"/>
              </a:lnSpc>
            </a:pPr>
            <a:r>
              <a:rPr lang="en-US" sz="3399">
                <a:solidFill>
                  <a:srgbClr val="1B64A2"/>
                </a:solidFill>
                <a:latin typeface="Canva Sans"/>
              </a:rPr>
              <a:t>Proračun za provedbu oporavka od bolesti COVID-19</a:t>
            </a:r>
          </a:p>
          <a:p>
            <a:pPr>
              <a:lnSpc>
                <a:spcPts val="4759"/>
              </a:lnSpc>
            </a:pPr>
            <a:r>
              <a:rPr lang="en-US" sz="3399">
                <a:solidFill>
                  <a:srgbClr val="1B64A2"/>
                </a:solidFill>
                <a:latin typeface="Canva Sans"/>
              </a:rPr>
              <a:t>EU je za predstojeće godine izradio sveobuhvatan financijski paket od </a:t>
            </a:r>
            <a:r>
              <a:rPr lang="en-US" sz="3399">
                <a:solidFill>
                  <a:srgbClr val="1B64A2"/>
                </a:solidFill>
                <a:latin typeface="Canva Sans Bold"/>
              </a:rPr>
              <a:t>1,8 bilijuna eura</a:t>
            </a:r>
            <a:r>
              <a:rPr lang="en-US" sz="3399">
                <a:solidFill>
                  <a:srgbClr val="1B64A2"/>
                </a:solidFill>
                <a:latin typeface="Canva Sans"/>
              </a:rPr>
              <a:t> u cijenama kako bi se ublažile socioekonomske posljedice pandemije bolesti COVID-19 i uzeli u obzir dugoročni prioriteti EU-a. To obuhvaća sljedeće:</a:t>
            </a:r>
          </a:p>
          <a:p>
            <a:pPr marL="734059" indent="-367030" lvl="1">
              <a:lnSpc>
                <a:spcPts val="4759"/>
              </a:lnSpc>
              <a:buFont typeface="Arial"/>
              <a:buChar char="•"/>
            </a:pPr>
            <a:r>
              <a:rPr lang="en-US" sz="3399">
                <a:solidFill>
                  <a:srgbClr val="1B64A2"/>
                </a:solidFill>
                <a:latin typeface="Canva Sans"/>
              </a:rPr>
              <a:t>1074,3 milijarde eura za višegodišnji financijski okvir (VFO)</a:t>
            </a:r>
          </a:p>
          <a:p>
            <a:pPr marL="734059" indent="-367030" lvl="1">
              <a:lnSpc>
                <a:spcPts val="4759"/>
              </a:lnSpc>
              <a:buFont typeface="Arial"/>
              <a:buChar char="•"/>
            </a:pPr>
            <a:r>
              <a:rPr lang="en-US" sz="3399">
                <a:solidFill>
                  <a:srgbClr val="1B64A2"/>
                </a:solidFill>
                <a:latin typeface="Canva Sans"/>
              </a:rPr>
              <a:t>750 milijardi eura za izvanredni instrument za oporavak Next Generation EU (NGEU).</a:t>
            </a:r>
          </a:p>
          <a:p>
            <a:pPr>
              <a:lnSpc>
                <a:spcPts val="4759"/>
              </a:lnSpc>
            </a:pPr>
            <a:r>
              <a:rPr lang="en-US" sz="3399">
                <a:solidFill>
                  <a:srgbClr val="1B64A2"/>
                </a:solidFill>
                <a:latin typeface="Canva Sans Bold"/>
              </a:rPr>
              <a:t>1,8 bilijuna eura </a:t>
            </a:r>
            <a:r>
              <a:rPr lang="en-US" sz="3399">
                <a:solidFill>
                  <a:srgbClr val="1B64A2"/>
                </a:solidFill>
                <a:latin typeface="Canva Sans"/>
              </a:rPr>
              <a:t>kombiniranih sredstava VFO-a i NGEU-a</a:t>
            </a:r>
          </a:p>
          <a:p>
            <a:pPr>
              <a:lnSpc>
                <a:spcPts val="4759"/>
              </a:lnSpc>
            </a:pPr>
          </a:p>
          <a:p>
            <a:pPr>
              <a:lnSpc>
                <a:spcPts val="4759"/>
              </a:lnSpc>
            </a:pPr>
            <a:r>
              <a:rPr lang="en-US" sz="3399">
                <a:solidFill>
                  <a:srgbClr val="1B64A2"/>
                </a:solidFill>
                <a:latin typeface="Canva Sans"/>
              </a:rPr>
              <a:t>Paketom će se doprinijeti preobrazbi EU-a podupiranjem </a:t>
            </a:r>
            <a:r>
              <a:rPr lang="en-US" sz="3399">
                <a:solidFill>
                  <a:srgbClr val="1B64A2"/>
                </a:solidFill>
                <a:latin typeface="Canva Sans Bold"/>
              </a:rPr>
              <a:t>europskog zelenog plana</a:t>
            </a:r>
            <a:r>
              <a:rPr lang="en-US" sz="3399">
                <a:solidFill>
                  <a:srgbClr val="1B64A2"/>
                </a:solidFill>
                <a:latin typeface="Canva Sans"/>
              </a:rPr>
              <a:t> i </a:t>
            </a:r>
            <a:r>
              <a:rPr lang="en-US" sz="3399">
                <a:solidFill>
                  <a:srgbClr val="1B64A2"/>
                </a:solidFill>
                <a:latin typeface="Canva Sans Bold"/>
              </a:rPr>
              <a:t>digitalne transformacije</a:t>
            </a:r>
            <a:r>
              <a:rPr lang="en-US" sz="3399">
                <a:solidFill>
                  <a:srgbClr val="1B64A2"/>
                </a:solidFill>
                <a:latin typeface="Canva Sans"/>
              </a:rPr>
              <a:t> te jačanjem </a:t>
            </a:r>
            <a:r>
              <a:rPr lang="en-US" sz="3399">
                <a:solidFill>
                  <a:srgbClr val="1B64A2"/>
                </a:solidFill>
                <a:latin typeface="Canva Sans Bold"/>
              </a:rPr>
              <a:t>otpornosti</a:t>
            </a:r>
            <a:r>
              <a:rPr lang="en-US" sz="3399">
                <a:solidFill>
                  <a:srgbClr val="1B64A2"/>
                </a:solidFill>
                <a:latin typeface="Canva Sans"/>
              </a:rPr>
              <a:t>.</a:t>
            </a:r>
          </a:p>
          <a:p>
            <a:pPr>
              <a:lnSpc>
                <a:spcPts val="4759"/>
              </a:lnSpc>
            </a:pPr>
          </a:p>
          <a:p>
            <a:pPr>
              <a:lnSpc>
                <a:spcPts val="4620"/>
              </a:lnSpc>
            </a:pPr>
          </a:p>
          <a:p>
            <a:pPr>
              <a:lnSpc>
                <a:spcPts val="4620"/>
              </a:lnSpc>
            </a:pPr>
          </a:p>
          <a:p>
            <a:pPr>
              <a:lnSpc>
                <a:spcPts val="4620"/>
              </a:lnSpc>
            </a:pPr>
          </a:p>
        </p:txBody>
      </p:sp>
    </p:spTree>
  </p:cSld>
  <p:clrMapOvr>
    <a:masterClrMapping/>
  </p:clrMapOvr>
</p:sld>
</file>

<file path=ppt/slides/slide1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425232" y="251994"/>
            <a:ext cx="16572020" cy="1078339"/>
          </a:xfrm>
          <a:prstGeom prst="rect">
            <a:avLst/>
          </a:prstGeom>
        </p:spPr>
        <p:txBody>
          <a:bodyPr anchor="t" rtlCol="false" tIns="0" lIns="0" bIns="0" rIns="0">
            <a:spAutoFit/>
          </a:bodyPr>
          <a:lstStyle/>
          <a:p>
            <a:pPr>
              <a:lnSpc>
                <a:spcPts val="9016"/>
              </a:lnSpc>
            </a:pPr>
            <a:r>
              <a:rPr lang="en-US" sz="5464">
                <a:solidFill>
                  <a:srgbClr val="1B64A2"/>
                </a:solidFill>
                <a:latin typeface="Raleway Bold"/>
              </a:rPr>
              <a:t>Višegodišnji financijski okvir</a:t>
            </a:r>
          </a:p>
        </p:txBody>
      </p:sp>
      <p:sp>
        <p:nvSpPr>
          <p:cNvPr name="TextBox 3" id="3"/>
          <p:cNvSpPr txBox="true"/>
          <p:nvPr/>
        </p:nvSpPr>
        <p:spPr>
          <a:xfrm rot="0">
            <a:off x="726966" y="1756176"/>
            <a:ext cx="16834068" cy="9773285"/>
          </a:xfrm>
          <a:prstGeom prst="rect">
            <a:avLst/>
          </a:prstGeom>
        </p:spPr>
        <p:txBody>
          <a:bodyPr anchor="t" rtlCol="false" tIns="0" lIns="0" bIns="0" rIns="0">
            <a:spAutoFit/>
          </a:bodyPr>
          <a:lstStyle/>
          <a:p>
            <a:pPr>
              <a:lnSpc>
                <a:spcPts val="4759"/>
              </a:lnSpc>
            </a:pPr>
          </a:p>
          <a:p>
            <a:pPr algn="just">
              <a:lnSpc>
                <a:spcPts val="4759"/>
              </a:lnSpc>
            </a:pPr>
            <a:r>
              <a:rPr lang="en-US" sz="3399">
                <a:solidFill>
                  <a:srgbClr val="1B64A2"/>
                </a:solidFill>
                <a:latin typeface="Canva Sans Bold"/>
              </a:rPr>
              <a:t>Višegodišnjim financijskim okvirom (VFO)</a:t>
            </a:r>
            <a:r>
              <a:rPr lang="en-US" sz="3399">
                <a:solidFill>
                  <a:srgbClr val="1B64A2"/>
                </a:solidFill>
                <a:latin typeface="Canva Sans"/>
              </a:rPr>
              <a:t> obuhvaćeno je razdoblje od 2021. do 2027. U okviru VFO-a sredstva EU-a usmjeravat će se na nove i ojačane prioritete u svim područjima politika EU-a, uključujući zelenu i digitalnu tranziciju. Kohezijska politika i zajednička poljoprivredna politika i dalje će primati znatna sredstva te će se modernizirati kako bi na najbolji način doprinijele gospodarskom oporavku Europe te zelenim i digitalnim ciljevima EU-a.</a:t>
            </a:r>
          </a:p>
          <a:p>
            <a:pPr>
              <a:lnSpc>
                <a:spcPts val="4759"/>
              </a:lnSpc>
            </a:pPr>
          </a:p>
          <a:p>
            <a:pPr>
              <a:lnSpc>
                <a:spcPts val="4759"/>
              </a:lnSpc>
            </a:pPr>
          </a:p>
          <a:p>
            <a:pPr algn="ctr">
              <a:lnSpc>
                <a:spcPts val="5739"/>
              </a:lnSpc>
            </a:pPr>
            <a:r>
              <a:rPr lang="en-US" sz="4099">
                <a:solidFill>
                  <a:srgbClr val="1B64A2"/>
                </a:solidFill>
                <a:latin typeface="Canva Sans Bold"/>
              </a:rPr>
              <a:t>1074 milijarde eura</a:t>
            </a:r>
          </a:p>
          <a:p>
            <a:pPr algn="ctr">
              <a:lnSpc>
                <a:spcPts val="5739"/>
              </a:lnSpc>
            </a:pPr>
            <a:r>
              <a:rPr lang="en-US" sz="4099">
                <a:solidFill>
                  <a:srgbClr val="1B64A2"/>
                </a:solidFill>
                <a:latin typeface="Canva Sans"/>
              </a:rPr>
              <a:t>Višegodišnji financijski okvir za razdoblje 2021. – 2027.</a:t>
            </a:r>
          </a:p>
          <a:p>
            <a:pPr>
              <a:lnSpc>
                <a:spcPts val="4759"/>
              </a:lnSpc>
            </a:pPr>
          </a:p>
          <a:p>
            <a:pPr>
              <a:lnSpc>
                <a:spcPts val="4759"/>
              </a:lnSpc>
            </a:pPr>
          </a:p>
          <a:p>
            <a:pPr>
              <a:lnSpc>
                <a:spcPts val="4620"/>
              </a:lnSpc>
            </a:pPr>
          </a:p>
          <a:p>
            <a:pPr>
              <a:lnSpc>
                <a:spcPts val="4620"/>
              </a:lnSpc>
            </a:pPr>
          </a:p>
          <a:p>
            <a:pPr>
              <a:lnSpc>
                <a:spcPts val="4620"/>
              </a:lnSpc>
            </a:pPr>
          </a:p>
        </p:txBody>
      </p:sp>
    </p:spTree>
  </p:cSld>
  <p:clrMapOvr>
    <a:masterClrMapping/>
  </p:clrMapOvr>
</p:sld>
</file>

<file path=ppt/slides/slide1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425232" y="251994"/>
            <a:ext cx="16572020" cy="1078339"/>
          </a:xfrm>
          <a:prstGeom prst="rect">
            <a:avLst/>
          </a:prstGeom>
        </p:spPr>
        <p:txBody>
          <a:bodyPr anchor="t" rtlCol="false" tIns="0" lIns="0" bIns="0" rIns="0">
            <a:spAutoFit/>
          </a:bodyPr>
          <a:lstStyle/>
          <a:p>
            <a:pPr>
              <a:lnSpc>
                <a:spcPts val="9016"/>
              </a:lnSpc>
            </a:pPr>
            <a:r>
              <a:rPr lang="en-US" sz="5464">
                <a:solidFill>
                  <a:srgbClr val="1B64A2"/>
                </a:solidFill>
                <a:latin typeface="Raleway Bold"/>
              </a:rPr>
              <a:t>Nacionalni plan za otpornost i oporavak NPOO</a:t>
            </a:r>
          </a:p>
        </p:txBody>
      </p:sp>
      <p:sp>
        <p:nvSpPr>
          <p:cNvPr name="TextBox 3" id="3"/>
          <p:cNvSpPr txBox="true"/>
          <p:nvPr/>
        </p:nvSpPr>
        <p:spPr>
          <a:xfrm rot="0">
            <a:off x="726966" y="1756176"/>
            <a:ext cx="16834068" cy="10316210"/>
          </a:xfrm>
          <a:prstGeom prst="rect">
            <a:avLst/>
          </a:prstGeom>
        </p:spPr>
        <p:txBody>
          <a:bodyPr anchor="t" rtlCol="false" tIns="0" lIns="0" bIns="0" rIns="0">
            <a:spAutoFit/>
          </a:bodyPr>
          <a:lstStyle/>
          <a:p>
            <a:pPr>
              <a:lnSpc>
                <a:spcPts val="4759"/>
              </a:lnSpc>
            </a:pPr>
          </a:p>
          <a:p>
            <a:pPr algn="just">
              <a:lnSpc>
                <a:spcPts val="4899"/>
              </a:lnSpc>
            </a:pPr>
            <a:r>
              <a:rPr lang="en-US" sz="3499">
                <a:solidFill>
                  <a:srgbClr val="1B64A2"/>
                </a:solidFill>
                <a:latin typeface="Canva Sans"/>
              </a:rPr>
              <a:t>Europski parlament i europski lideri u veljači 2021. postigli su dogovor o uspostavi posebnog Mehanizma za oporavak i otpornost. Prva je svrha tog paketa vrijednog 1,8 bilijuna eura ublažiti gospodarske i socijalne posljedice pandemije koronavirusa, ali i učiniti gospodarstvo održivijim i otpornijim, a društvo spremnije na izazove i nove prilike.</a:t>
            </a:r>
          </a:p>
          <a:p>
            <a:pPr algn="just">
              <a:lnSpc>
                <a:spcPts val="4899"/>
              </a:lnSpc>
            </a:pPr>
          </a:p>
          <a:p>
            <a:pPr algn="just">
              <a:lnSpc>
                <a:spcPts val="4899"/>
              </a:lnSpc>
            </a:pPr>
            <a:r>
              <a:rPr lang="en-US" sz="3499">
                <a:solidFill>
                  <a:srgbClr val="1B64A2"/>
                </a:solidFill>
                <a:latin typeface="Canva Sans"/>
              </a:rPr>
              <a:t>Hrvatska je za svoj Plan u okviru Mehanizma osigurala financijska sredstava u iznosu od gotovo 75 milijardi kuna (9,9 milijardi eura) od čega je 47,5 milijardi kuna (6,3 milijarde eura) bespovratnih sredstava, a oko 27 milijardi kuna (3,6 milijardi eura) povoljnih zajmova.</a:t>
            </a:r>
          </a:p>
          <a:p>
            <a:pPr>
              <a:lnSpc>
                <a:spcPts val="4759"/>
              </a:lnSpc>
            </a:pPr>
          </a:p>
          <a:p>
            <a:pPr>
              <a:lnSpc>
                <a:spcPts val="4759"/>
              </a:lnSpc>
            </a:pPr>
          </a:p>
          <a:p>
            <a:pPr>
              <a:lnSpc>
                <a:spcPts val="4759"/>
              </a:lnSpc>
            </a:pPr>
          </a:p>
          <a:p>
            <a:pPr>
              <a:lnSpc>
                <a:spcPts val="4620"/>
              </a:lnSpc>
            </a:pPr>
          </a:p>
          <a:p>
            <a:pPr>
              <a:lnSpc>
                <a:spcPts val="4620"/>
              </a:lnSpc>
            </a:pPr>
          </a:p>
          <a:p>
            <a:pPr>
              <a:lnSpc>
                <a:spcPts val="4620"/>
              </a:lnSpc>
            </a:pPr>
          </a:p>
        </p:txBody>
      </p:sp>
    </p:spTree>
  </p:cSld>
  <p:clrMapOvr>
    <a:masterClrMapping/>
  </p:clrMapOvr>
</p:sld>
</file>

<file path=ppt/slides/slide1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425232" y="290094"/>
            <a:ext cx="17625812" cy="4149199"/>
          </a:xfrm>
          <a:prstGeom prst="rect">
            <a:avLst/>
          </a:prstGeom>
        </p:spPr>
        <p:txBody>
          <a:bodyPr anchor="t" rtlCol="false" tIns="0" lIns="0" bIns="0" rIns="0">
            <a:spAutoFit/>
          </a:bodyPr>
          <a:lstStyle/>
          <a:p>
            <a:pPr>
              <a:lnSpc>
                <a:spcPts val="7696"/>
              </a:lnSpc>
            </a:pPr>
            <a:r>
              <a:rPr lang="en-US" sz="4664">
                <a:solidFill>
                  <a:srgbClr val="1B64A2"/>
                </a:solidFill>
                <a:latin typeface="Raleway Bold"/>
              </a:rPr>
              <a:t>Pozivi medijskog sektora – potpora EU-a slobodi i pluralizmu medija</a:t>
            </a:r>
          </a:p>
          <a:p>
            <a:pPr>
              <a:lnSpc>
                <a:spcPts val="9016"/>
              </a:lnSpc>
            </a:pPr>
          </a:p>
          <a:p>
            <a:pPr>
              <a:lnSpc>
                <a:spcPts val="9016"/>
              </a:lnSpc>
            </a:pPr>
          </a:p>
        </p:txBody>
      </p:sp>
      <p:sp>
        <p:nvSpPr>
          <p:cNvPr name="TextBox 3" id="3"/>
          <p:cNvSpPr txBox="true"/>
          <p:nvPr/>
        </p:nvSpPr>
        <p:spPr>
          <a:xfrm rot="0">
            <a:off x="821104" y="2744223"/>
            <a:ext cx="16834068" cy="9086215"/>
          </a:xfrm>
          <a:prstGeom prst="rect">
            <a:avLst/>
          </a:prstGeom>
        </p:spPr>
        <p:txBody>
          <a:bodyPr anchor="t" rtlCol="false" tIns="0" lIns="0" bIns="0" rIns="0">
            <a:spAutoFit/>
          </a:bodyPr>
          <a:lstStyle/>
          <a:p>
            <a:pPr algn="just">
              <a:lnSpc>
                <a:spcPts val="4899"/>
              </a:lnSpc>
            </a:pPr>
            <a:r>
              <a:rPr lang="en-US" sz="3499">
                <a:solidFill>
                  <a:srgbClr val="1B64A2"/>
                </a:solidFill>
                <a:latin typeface="Canva Sans"/>
              </a:rPr>
              <a:t>Komisija podupire medijske inicijative za zaštitu slobode i pluralizma medija. Instrumenti financiranja uključuju pilot-projekte i pripremna djelovanja, a od 2021. u okviru programa Kreativna Europa.</a:t>
            </a:r>
          </a:p>
          <a:p>
            <a:pPr algn="just">
              <a:lnSpc>
                <a:spcPts val="4899"/>
              </a:lnSpc>
            </a:pPr>
          </a:p>
          <a:p>
            <a:pPr algn="just">
              <a:lnSpc>
                <a:spcPts val="4899"/>
              </a:lnSpc>
            </a:pPr>
            <a:r>
              <a:rPr lang="en-US" sz="3499">
                <a:solidFill>
                  <a:srgbClr val="1B64A2"/>
                </a:solidFill>
                <a:latin typeface="Canva Sans"/>
              </a:rPr>
              <a:t>https://digital-strategy.ec.europa.eu/hr/policies/funding-news-media-sector</a:t>
            </a:r>
          </a:p>
          <a:p>
            <a:pPr algn="just">
              <a:lnSpc>
                <a:spcPts val="4899"/>
              </a:lnSpc>
            </a:pPr>
          </a:p>
          <a:p>
            <a:pPr algn="just">
              <a:lnSpc>
                <a:spcPts val="4899"/>
              </a:lnSpc>
            </a:pPr>
          </a:p>
          <a:p>
            <a:pPr algn="just">
              <a:lnSpc>
                <a:spcPts val="4899"/>
              </a:lnSpc>
            </a:pPr>
          </a:p>
          <a:p>
            <a:pPr algn="just">
              <a:lnSpc>
                <a:spcPts val="4899"/>
              </a:lnSpc>
            </a:pPr>
          </a:p>
          <a:p>
            <a:pPr>
              <a:lnSpc>
                <a:spcPts val="4759"/>
              </a:lnSpc>
            </a:pPr>
          </a:p>
          <a:p>
            <a:pPr>
              <a:lnSpc>
                <a:spcPts val="4759"/>
              </a:lnSpc>
            </a:pPr>
          </a:p>
          <a:p>
            <a:pPr>
              <a:lnSpc>
                <a:spcPts val="4759"/>
              </a:lnSpc>
            </a:pPr>
          </a:p>
          <a:p>
            <a:pPr>
              <a:lnSpc>
                <a:spcPts val="4620"/>
              </a:lnSpc>
            </a:pPr>
          </a:p>
          <a:p>
            <a:pPr>
              <a:lnSpc>
                <a:spcPts val="4620"/>
              </a:lnSpc>
            </a:pPr>
          </a:p>
          <a:p>
            <a:pPr>
              <a:lnSpc>
                <a:spcPts val="4620"/>
              </a:lnSpc>
            </a:pP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26966" y="586458"/>
            <a:ext cx="16834068" cy="14039215"/>
          </a:xfrm>
          <a:prstGeom prst="rect">
            <a:avLst/>
          </a:prstGeom>
        </p:spPr>
        <p:txBody>
          <a:bodyPr anchor="t" rtlCol="false" tIns="0" lIns="0" bIns="0" rIns="0">
            <a:spAutoFit/>
          </a:bodyPr>
          <a:lstStyle/>
          <a:p>
            <a:pPr algn="just">
              <a:lnSpc>
                <a:spcPts val="4899"/>
              </a:lnSpc>
            </a:pPr>
          </a:p>
          <a:p>
            <a:pPr algn="just">
              <a:lnSpc>
                <a:spcPts val="4899"/>
              </a:lnSpc>
            </a:pPr>
            <a:r>
              <a:rPr lang="en-US" sz="3499">
                <a:solidFill>
                  <a:srgbClr val="1B64A2"/>
                </a:solidFill>
                <a:latin typeface="Canva Sans"/>
              </a:rPr>
              <a:t>Europska komisija podupire medijske politike kojima se europskim građanima omogućuje neometano i interaktivno iskustvo, čime im se omogućuje pristup bilo kojem sadržaju s bilo kojeg mjesta u Europi.</a:t>
            </a:r>
          </a:p>
          <a:p>
            <a:pPr algn="just">
              <a:lnSpc>
                <a:spcPts val="4899"/>
              </a:lnSpc>
            </a:pPr>
            <a:r>
              <a:rPr lang="en-US" sz="3499">
                <a:solidFill>
                  <a:srgbClr val="1B64A2"/>
                </a:solidFill>
                <a:latin typeface="Canva Sans"/>
              </a:rPr>
              <a:t>Jedinstvenom europskom televizijskom tržištu potreban je minimalni skup zajedničkih pravila za </a:t>
            </a:r>
            <a:r>
              <a:rPr lang="en-US" sz="3499" u="sng">
                <a:solidFill>
                  <a:srgbClr val="1B64A2"/>
                </a:solidFill>
                <a:latin typeface="Canva Sans"/>
                <a:hlinkClick r:id="rId2" tooltip="https://digital-strategy.ec.europa.eu/en/policies/audiovisual-and-media-services"/>
              </a:rPr>
              <a:t>audiovizualni sektor i novi medijski sektor</a:t>
            </a:r>
            <a:r>
              <a:rPr lang="en-US" sz="3499">
                <a:solidFill>
                  <a:srgbClr val="1B64A2"/>
                </a:solidFill>
                <a:latin typeface="Canva Sans"/>
              </a:rPr>
              <a:t> koji obuhvaćaju aspekte kao što su oglašavanje, promicanje europskih djela i zaštita maloljetnika.</a:t>
            </a:r>
          </a:p>
          <a:p>
            <a:pPr algn="just">
              <a:lnSpc>
                <a:spcPts val="4899"/>
              </a:lnSpc>
            </a:pPr>
            <a:r>
              <a:rPr lang="en-US" sz="3499">
                <a:solidFill>
                  <a:srgbClr val="1B64A2"/>
                </a:solidFill>
                <a:latin typeface="Canva Sans"/>
              </a:rPr>
              <a:t>Komisija radi na zakonodavstvu kojim se podupire mogućnost razmjene sadržaja diljem EU-a te promicanje </a:t>
            </a:r>
            <a:r>
              <a:rPr lang="en-US" sz="3499" u="sng">
                <a:solidFill>
                  <a:srgbClr val="1B64A2"/>
                </a:solidFill>
                <a:latin typeface="Canva Sans"/>
                <a:hlinkClick r:id="rId3" tooltip="https://digital-strategy.ec.europa.eu/en/policies/media-freedom"/>
              </a:rPr>
              <a:t>slobode i pluralizma medija</a:t>
            </a:r>
            <a:r>
              <a:rPr lang="en-US" sz="3499">
                <a:solidFill>
                  <a:srgbClr val="1B64A2"/>
                </a:solidFill>
                <a:latin typeface="Canva Sans"/>
              </a:rPr>
              <a:t> u Europi. Njime se osigurava uspostava odgovarajućeg regulatornog okvira u pogledu autorskih prava kako bi svi građani mogli u potpunosti iskoristiti velike mogućnosti koje nudi uistinu povezana digitalna Europa.</a:t>
            </a:r>
          </a:p>
          <a:p>
            <a:pPr algn="just">
              <a:lnSpc>
                <a:spcPts val="4899"/>
              </a:lnSpc>
            </a:pPr>
          </a:p>
          <a:p>
            <a:pPr algn="just">
              <a:lnSpc>
                <a:spcPts val="4899"/>
              </a:lnSpc>
            </a:pPr>
          </a:p>
          <a:p>
            <a:pPr algn="just">
              <a:lnSpc>
                <a:spcPts val="4899"/>
              </a:lnSpc>
            </a:pPr>
          </a:p>
          <a:p>
            <a:pPr algn="just">
              <a:lnSpc>
                <a:spcPts val="4899"/>
              </a:lnSpc>
            </a:pPr>
          </a:p>
          <a:p>
            <a:pPr>
              <a:lnSpc>
                <a:spcPts val="4759"/>
              </a:lnSpc>
            </a:pPr>
          </a:p>
          <a:p>
            <a:pPr>
              <a:lnSpc>
                <a:spcPts val="4759"/>
              </a:lnSpc>
            </a:pPr>
          </a:p>
          <a:p>
            <a:pPr>
              <a:lnSpc>
                <a:spcPts val="4759"/>
              </a:lnSpc>
            </a:pPr>
          </a:p>
          <a:p>
            <a:pPr>
              <a:lnSpc>
                <a:spcPts val="4620"/>
              </a:lnSpc>
            </a:pPr>
          </a:p>
          <a:p>
            <a:pPr>
              <a:lnSpc>
                <a:spcPts val="4620"/>
              </a:lnSpc>
            </a:pPr>
          </a:p>
          <a:p>
            <a:pPr>
              <a:lnSpc>
                <a:spcPts val="4620"/>
              </a:lnSpc>
            </a:pP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26966" y="586458"/>
            <a:ext cx="16834068" cy="11562715"/>
          </a:xfrm>
          <a:prstGeom prst="rect">
            <a:avLst/>
          </a:prstGeom>
        </p:spPr>
        <p:txBody>
          <a:bodyPr anchor="t" rtlCol="false" tIns="0" lIns="0" bIns="0" rIns="0">
            <a:spAutoFit/>
          </a:bodyPr>
          <a:lstStyle/>
          <a:p>
            <a:pPr algn="just">
              <a:lnSpc>
                <a:spcPts val="4899"/>
              </a:lnSpc>
            </a:pPr>
          </a:p>
          <a:p>
            <a:pPr algn="just">
              <a:lnSpc>
                <a:spcPts val="4899"/>
              </a:lnSpc>
            </a:pPr>
            <a:r>
              <a:rPr lang="en-US" sz="3499">
                <a:solidFill>
                  <a:srgbClr val="1B64A2"/>
                </a:solidFill>
                <a:latin typeface="Canva Sans"/>
              </a:rPr>
              <a:t>U kontekstu </a:t>
            </a:r>
            <a:r>
              <a:rPr lang="en-US" sz="3499" u="sng">
                <a:solidFill>
                  <a:srgbClr val="1B64A2"/>
                </a:solidFill>
                <a:latin typeface="Canva Sans"/>
                <a:hlinkClick r:id="rId2" tooltip="https://digital-strategy.ec.europa.eu/en/policies/social-media-policy"/>
              </a:rPr>
              <a:t>platformi i mreža društvenih medija</a:t>
            </a:r>
            <a:r>
              <a:rPr lang="en-US" sz="3499">
                <a:solidFill>
                  <a:srgbClr val="1B64A2"/>
                </a:solidFill>
                <a:latin typeface="Canva Sans"/>
              </a:rPr>
              <a:t>, Komisija se bavi raznim izazovima povezanima s </a:t>
            </a:r>
            <a:r>
              <a:rPr lang="en-US" sz="3499" u="sng">
                <a:solidFill>
                  <a:srgbClr val="1B64A2"/>
                </a:solidFill>
                <a:latin typeface="Canva Sans"/>
                <a:hlinkClick r:id="rId3" tooltip="https://digital-strategy.ec.europa.eu/en/policies/online-disinformation"/>
              </a:rPr>
              <a:t>lažnim vijestima i dezinformacijama na internetu </a:t>
            </a:r>
            <a:r>
              <a:rPr lang="en-US" sz="3499">
                <a:solidFill>
                  <a:srgbClr val="1B64A2"/>
                </a:solidFill>
                <a:latin typeface="Canva Sans"/>
              </a:rPr>
              <a:t>te širenjem nezakonitog sadržaja.</a:t>
            </a:r>
          </a:p>
          <a:p>
            <a:pPr algn="just">
              <a:lnSpc>
                <a:spcPts val="4899"/>
              </a:lnSpc>
            </a:pPr>
          </a:p>
          <a:p>
            <a:pPr algn="just">
              <a:lnSpc>
                <a:spcPts val="4899"/>
              </a:lnSpc>
            </a:pPr>
            <a:r>
              <a:rPr lang="en-US" sz="3499">
                <a:solidFill>
                  <a:srgbClr val="1B64A2"/>
                </a:solidFill>
                <a:latin typeface="Canva Sans"/>
              </a:rPr>
              <a:t>Promiču se i potiču otvoreni podaci i ponovna uporaba informacija javnog sektora te otvoreni državni podaci.</a:t>
            </a:r>
          </a:p>
          <a:p>
            <a:pPr algn="just">
              <a:lnSpc>
                <a:spcPts val="4899"/>
              </a:lnSpc>
            </a:pPr>
            <a:r>
              <a:rPr lang="en-US" sz="3499" u="sng">
                <a:solidFill>
                  <a:srgbClr val="1B64A2"/>
                </a:solidFill>
                <a:latin typeface="Canva Sans"/>
                <a:hlinkClick r:id="rId4" tooltip="https://digital-strategy.ec.europa.eu/en/policies/cultural-heritage"/>
              </a:rPr>
              <a:t>Digitalizacija europske kulturne baštine</a:t>
            </a:r>
            <a:r>
              <a:rPr lang="en-US" sz="3499">
                <a:solidFill>
                  <a:srgbClr val="1B64A2"/>
                </a:solidFill>
                <a:latin typeface="Canva Sans"/>
              </a:rPr>
              <a:t> zbirki europskih knjižnica, arhiva, muzeja i audiovizualnih arhiva čini je dostupnom i dostupnom svima.</a:t>
            </a:r>
          </a:p>
          <a:p>
            <a:pPr algn="just">
              <a:lnSpc>
                <a:spcPts val="4899"/>
              </a:lnSpc>
            </a:pPr>
          </a:p>
          <a:p>
            <a:pPr algn="just">
              <a:lnSpc>
                <a:spcPts val="4899"/>
              </a:lnSpc>
            </a:pPr>
          </a:p>
          <a:p>
            <a:pPr algn="just">
              <a:lnSpc>
                <a:spcPts val="4899"/>
              </a:lnSpc>
            </a:pPr>
          </a:p>
          <a:p>
            <a:pPr algn="just">
              <a:lnSpc>
                <a:spcPts val="4899"/>
              </a:lnSpc>
            </a:pPr>
          </a:p>
          <a:p>
            <a:pPr>
              <a:lnSpc>
                <a:spcPts val="4759"/>
              </a:lnSpc>
            </a:pPr>
          </a:p>
          <a:p>
            <a:pPr>
              <a:lnSpc>
                <a:spcPts val="4759"/>
              </a:lnSpc>
            </a:pPr>
          </a:p>
          <a:p>
            <a:pPr>
              <a:lnSpc>
                <a:spcPts val="4759"/>
              </a:lnSpc>
            </a:pPr>
          </a:p>
          <a:p>
            <a:pPr>
              <a:lnSpc>
                <a:spcPts val="4620"/>
              </a:lnSpc>
            </a:pPr>
          </a:p>
          <a:p>
            <a:pPr>
              <a:lnSpc>
                <a:spcPts val="4620"/>
              </a:lnSpc>
            </a:pPr>
          </a:p>
          <a:p>
            <a:pPr>
              <a:lnSpc>
                <a:spcPts val="4620"/>
              </a:lnSpc>
            </a:pP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25232" y="290094"/>
            <a:ext cx="17625812" cy="3177649"/>
          </a:xfrm>
          <a:prstGeom prst="rect">
            <a:avLst/>
          </a:prstGeom>
        </p:spPr>
        <p:txBody>
          <a:bodyPr anchor="t" rtlCol="false" tIns="0" lIns="0" bIns="0" rIns="0">
            <a:spAutoFit/>
          </a:bodyPr>
          <a:lstStyle/>
          <a:p>
            <a:pPr>
              <a:lnSpc>
                <a:spcPts val="7696"/>
              </a:lnSpc>
            </a:pPr>
            <a:r>
              <a:rPr lang="en-US" sz="4664">
                <a:solidFill>
                  <a:srgbClr val="1B64A2"/>
                </a:solidFill>
                <a:latin typeface="Raleway Bold"/>
              </a:rPr>
              <a:t>Pozivi medijskog sektora – Projekti suradnje</a:t>
            </a:r>
          </a:p>
          <a:p>
            <a:pPr>
              <a:lnSpc>
                <a:spcPts val="9016"/>
              </a:lnSpc>
            </a:pPr>
          </a:p>
          <a:p>
            <a:pPr>
              <a:lnSpc>
                <a:spcPts val="9016"/>
              </a:lnSpc>
            </a:pPr>
          </a:p>
        </p:txBody>
      </p:sp>
      <p:sp>
        <p:nvSpPr>
          <p:cNvPr name="TextBox 3" id="3"/>
          <p:cNvSpPr txBox="true"/>
          <p:nvPr/>
        </p:nvSpPr>
        <p:spPr>
          <a:xfrm rot="0">
            <a:off x="726966" y="1926544"/>
            <a:ext cx="16834068" cy="10943590"/>
          </a:xfrm>
          <a:prstGeom prst="rect">
            <a:avLst/>
          </a:prstGeom>
        </p:spPr>
        <p:txBody>
          <a:bodyPr anchor="t" rtlCol="false" tIns="0" lIns="0" bIns="0" rIns="0">
            <a:spAutoFit/>
          </a:bodyPr>
          <a:lstStyle/>
          <a:p>
            <a:pPr algn="just">
              <a:lnSpc>
                <a:spcPts val="4899"/>
              </a:lnSpc>
            </a:pPr>
            <a:r>
              <a:rPr lang="en-US" sz="3499">
                <a:solidFill>
                  <a:srgbClr val="1B64A2"/>
                </a:solidFill>
                <a:latin typeface="Canva Sans"/>
              </a:rPr>
              <a:t>Projekti bi trebali poboljšati suradnju i mogu se, primjerice, usredotočiti na razvoj tehničkih i uređivačkih standarda, testiranje novih poslovnih modela, novih vrsta redakcija i novinarskih formata te razmjenu najboljih praksi među kolegama (npr. kroz obuku i događaje). </a:t>
            </a:r>
          </a:p>
          <a:p>
            <a:pPr algn="just">
              <a:lnSpc>
                <a:spcPts val="4899"/>
              </a:lnSpc>
            </a:pPr>
          </a:p>
          <a:p>
            <a:pPr algn="just" marL="755649" indent="-377824" lvl="1">
              <a:lnSpc>
                <a:spcPts val="4899"/>
              </a:lnSpc>
              <a:buFont typeface="Arial"/>
              <a:buChar char="•"/>
            </a:pPr>
            <a:r>
              <a:rPr lang="en-US" sz="3499">
                <a:solidFill>
                  <a:srgbClr val="1B64A2"/>
                </a:solidFill>
                <a:latin typeface="Canva Sans"/>
              </a:rPr>
              <a:t>Konzorcij bi trebao okupljati najmanje 3 partnera iz najmanje 3 različite </a:t>
            </a:r>
            <a:r>
              <a:rPr lang="en-US" sz="3499" u="sng">
                <a:solidFill>
                  <a:srgbClr val="1B64A2"/>
                </a:solidFill>
                <a:latin typeface="Canva Sans"/>
                <a:hlinkClick r:id="rId2" tooltip="https://ec.europa.eu/info/funding-tenders/opportunities/docs/2021-2027/crea/guidance/list-3rd-country-participation_crea_en.pdf"/>
              </a:rPr>
              <a:t>zemlje koje sudjeluju u programu Kreativna Europa</a:t>
            </a:r>
            <a:r>
              <a:rPr lang="en-US" sz="3499">
                <a:solidFill>
                  <a:srgbClr val="1B64A2"/>
                </a:solidFill>
                <a:latin typeface="Canva Sans"/>
              </a:rPr>
              <a:t> .</a:t>
            </a:r>
          </a:p>
          <a:p>
            <a:pPr algn="just" marL="755649" indent="-377824" lvl="1">
              <a:lnSpc>
                <a:spcPts val="4899"/>
              </a:lnSpc>
              <a:buFont typeface="Arial"/>
              <a:buChar char="•"/>
            </a:pPr>
            <a:r>
              <a:rPr lang="en-US" sz="3499">
                <a:solidFill>
                  <a:srgbClr val="1B64A2"/>
                </a:solidFill>
                <a:latin typeface="Canva Sans"/>
              </a:rPr>
              <a:t>EU bi financirala 80% troškova projekata, a maksimalni pojedinačni iznos bespovratnih sredstava je 2 milijuna eura .</a:t>
            </a:r>
          </a:p>
          <a:p>
            <a:pPr algn="just" marL="755649" indent="-377824" lvl="1">
              <a:lnSpc>
                <a:spcPts val="4899"/>
              </a:lnSpc>
              <a:buFont typeface="Arial"/>
              <a:buChar char="•"/>
            </a:pPr>
            <a:r>
              <a:rPr lang="en-US" sz="3499">
                <a:solidFill>
                  <a:srgbClr val="1B64A2"/>
                </a:solidFill>
                <a:latin typeface="Canva Sans"/>
              </a:rPr>
              <a:t>Svi projekti trebaju trajati 24 mjeseca.</a:t>
            </a:r>
          </a:p>
          <a:p>
            <a:pPr algn="just" marL="755649" indent="-377824" lvl="1">
              <a:lnSpc>
                <a:spcPts val="4899"/>
              </a:lnSpc>
              <a:buFont typeface="Arial"/>
              <a:buChar char="•"/>
            </a:pPr>
            <a:r>
              <a:rPr lang="en-US" sz="3499">
                <a:solidFill>
                  <a:srgbClr val="1B64A2"/>
                </a:solidFill>
                <a:latin typeface="Canva Sans"/>
              </a:rPr>
              <a:t>https://digital-strategy.ec.europa.eu/en/funding/journalism-partnerships-1</a:t>
            </a:r>
          </a:p>
          <a:p>
            <a:pPr algn="just">
              <a:lnSpc>
                <a:spcPts val="4899"/>
              </a:lnSpc>
            </a:pPr>
          </a:p>
          <a:p>
            <a:pPr>
              <a:lnSpc>
                <a:spcPts val="4759"/>
              </a:lnSpc>
            </a:pPr>
          </a:p>
          <a:p>
            <a:pPr>
              <a:lnSpc>
                <a:spcPts val="4759"/>
              </a:lnSpc>
            </a:pPr>
          </a:p>
          <a:p>
            <a:pPr>
              <a:lnSpc>
                <a:spcPts val="4759"/>
              </a:lnSpc>
            </a:pPr>
          </a:p>
          <a:p>
            <a:pPr>
              <a:lnSpc>
                <a:spcPts val="4620"/>
              </a:lnSpc>
            </a:pPr>
          </a:p>
          <a:p>
            <a:pPr>
              <a:lnSpc>
                <a:spcPts val="4620"/>
              </a:lnSpc>
            </a:pPr>
          </a:p>
          <a:p>
            <a:pPr>
              <a:lnSpc>
                <a:spcPts val="4620"/>
              </a:lnSpc>
            </a:pPr>
          </a:p>
        </p:txBody>
      </p:sp>
    </p:spTree>
  </p:cSld>
  <p:clrMapOvr>
    <a:masterClrMapping/>
  </p:clrMapOvr>
</p:sld>
</file>

<file path=ppt/slides/slide1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425232" y="290094"/>
            <a:ext cx="17625812" cy="3177649"/>
          </a:xfrm>
          <a:prstGeom prst="rect">
            <a:avLst/>
          </a:prstGeom>
        </p:spPr>
        <p:txBody>
          <a:bodyPr anchor="t" rtlCol="false" tIns="0" lIns="0" bIns="0" rIns="0">
            <a:spAutoFit/>
          </a:bodyPr>
          <a:lstStyle/>
          <a:p>
            <a:pPr>
              <a:lnSpc>
                <a:spcPts val="7696"/>
              </a:lnSpc>
            </a:pPr>
            <a:r>
              <a:rPr lang="en-US" sz="4664">
                <a:solidFill>
                  <a:srgbClr val="1B64A2"/>
                </a:solidFill>
                <a:latin typeface="Raleway Bold"/>
              </a:rPr>
              <a:t>Pozivi medijskog sektora – Primjeri odobrenih projekata</a:t>
            </a:r>
          </a:p>
          <a:p>
            <a:pPr>
              <a:lnSpc>
                <a:spcPts val="9016"/>
              </a:lnSpc>
            </a:pPr>
          </a:p>
          <a:p>
            <a:pPr>
              <a:lnSpc>
                <a:spcPts val="9016"/>
              </a:lnSpc>
            </a:pPr>
          </a:p>
        </p:txBody>
      </p:sp>
      <p:sp>
        <p:nvSpPr>
          <p:cNvPr name="TextBox 3" id="3"/>
          <p:cNvSpPr txBox="true"/>
          <p:nvPr/>
        </p:nvSpPr>
        <p:spPr>
          <a:xfrm rot="0">
            <a:off x="726966" y="1926544"/>
            <a:ext cx="16834068" cy="6609715"/>
          </a:xfrm>
          <a:prstGeom prst="rect">
            <a:avLst/>
          </a:prstGeom>
        </p:spPr>
        <p:txBody>
          <a:bodyPr anchor="t" rtlCol="false" tIns="0" lIns="0" bIns="0" rIns="0">
            <a:spAutoFit/>
          </a:bodyPr>
          <a:lstStyle/>
          <a:p>
            <a:pPr algn="just">
              <a:lnSpc>
                <a:spcPts val="4899"/>
              </a:lnSpc>
            </a:pPr>
            <a:r>
              <a:rPr lang="en-US" sz="3499">
                <a:solidFill>
                  <a:srgbClr val="1B64A2"/>
                </a:solidFill>
                <a:latin typeface="Canva Sans"/>
              </a:rPr>
              <a:t>https://digital-strategy.ec.europa.eu/en/news/results-2022-call-european-media-platforms</a:t>
            </a:r>
          </a:p>
          <a:p>
            <a:pPr algn="just">
              <a:lnSpc>
                <a:spcPts val="4899"/>
              </a:lnSpc>
            </a:pPr>
          </a:p>
          <a:p>
            <a:pPr algn="just">
              <a:lnSpc>
                <a:spcPts val="4899"/>
              </a:lnSpc>
            </a:pPr>
          </a:p>
          <a:p>
            <a:pPr algn="just">
              <a:lnSpc>
                <a:spcPts val="4899"/>
              </a:lnSpc>
            </a:pPr>
          </a:p>
          <a:p>
            <a:pPr>
              <a:lnSpc>
                <a:spcPts val="4759"/>
              </a:lnSpc>
            </a:pPr>
          </a:p>
          <a:p>
            <a:pPr>
              <a:lnSpc>
                <a:spcPts val="4759"/>
              </a:lnSpc>
            </a:pPr>
          </a:p>
          <a:p>
            <a:pPr>
              <a:lnSpc>
                <a:spcPts val="4759"/>
              </a:lnSpc>
            </a:pPr>
          </a:p>
          <a:p>
            <a:pPr>
              <a:lnSpc>
                <a:spcPts val="4620"/>
              </a:lnSpc>
            </a:pPr>
          </a:p>
          <a:p>
            <a:pPr>
              <a:lnSpc>
                <a:spcPts val="4620"/>
              </a:lnSpc>
            </a:pPr>
          </a:p>
          <a:p>
            <a:pPr>
              <a:lnSpc>
                <a:spcPts val="4620"/>
              </a:lnSpc>
            </a:pP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333024" y="2861854"/>
            <a:ext cx="7926276" cy="5974701"/>
          </a:xfrm>
          <a:custGeom>
            <a:avLst/>
            <a:gdLst/>
            <a:ahLst/>
            <a:cxnLst/>
            <a:rect r="r" b="b" t="t" l="l"/>
            <a:pathLst>
              <a:path h="5974701" w="7926276">
                <a:moveTo>
                  <a:pt x="0" y="0"/>
                </a:moveTo>
                <a:lnTo>
                  <a:pt x="7926276" y="0"/>
                </a:lnTo>
                <a:lnTo>
                  <a:pt x="7926276" y="5974701"/>
                </a:lnTo>
                <a:lnTo>
                  <a:pt x="0" y="5974701"/>
                </a:lnTo>
                <a:lnTo>
                  <a:pt x="0" y="0"/>
                </a:lnTo>
                <a:close/>
              </a:path>
            </a:pathLst>
          </a:custGeom>
          <a:blipFill>
            <a:blip r:embed="rId2"/>
            <a:stretch>
              <a:fillRect l="-6533" t="0" r="-6533" b="0"/>
            </a:stretch>
          </a:blipFill>
        </p:spPr>
      </p:sp>
      <p:sp>
        <p:nvSpPr>
          <p:cNvPr name="TextBox 3" id="3"/>
          <p:cNvSpPr txBox="true"/>
          <p:nvPr/>
        </p:nvSpPr>
        <p:spPr>
          <a:xfrm rot="0">
            <a:off x="425232" y="290094"/>
            <a:ext cx="17625812" cy="2034649"/>
          </a:xfrm>
          <a:prstGeom prst="rect">
            <a:avLst/>
          </a:prstGeom>
        </p:spPr>
        <p:txBody>
          <a:bodyPr anchor="t" rtlCol="false" tIns="0" lIns="0" bIns="0" rIns="0">
            <a:spAutoFit/>
          </a:bodyPr>
          <a:lstStyle/>
          <a:p>
            <a:pPr>
              <a:lnSpc>
                <a:spcPts val="7696"/>
              </a:lnSpc>
            </a:pPr>
            <a:r>
              <a:rPr lang="en-US" sz="4664">
                <a:solidFill>
                  <a:srgbClr val="1B64A2"/>
                </a:solidFill>
                <a:latin typeface="Raleway Bold"/>
              </a:rPr>
              <a:t>Dodatne uloge medija u projektima za poduzetnike</a:t>
            </a:r>
          </a:p>
          <a:p>
            <a:pPr>
              <a:lnSpc>
                <a:spcPts val="9016"/>
              </a:lnSpc>
            </a:pPr>
          </a:p>
        </p:txBody>
      </p:sp>
      <p:sp>
        <p:nvSpPr>
          <p:cNvPr name="TextBox 4" id="4"/>
          <p:cNvSpPr txBox="true"/>
          <p:nvPr/>
        </p:nvSpPr>
        <p:spPr>
          <a:xfrm rot="0">
            <a:off x="777146" y="2804704"/>
            <a:ext cx="7023764" cy="8467090"/>
          </a:xfrm>
          <a:prstGeom prst="rect">
            <a:avLst/>
          </a:prstGeom>
        </p:spPr>
        <p:txBody>
          <a:bodyPr anchor="t" rtlCol="false" tIns="0" lIns="0" bIns="0" rIns="0">
            <a:spAutoFit/>
          </a:bodyPr>
          <a:lstStyle/>
          <a:p>
            <a:pPr algn="just" marL="755649" indent="-377824" lvl="1">
              <a:lnSpc>
                <a:spcPts val="4899"/>
              </a:lnSpc>
              <a:buFont typeface="Arial"/>
              <a:buChar char="•"/>
            </a:pPr>
            <a:r>
              <a:rPr lang="en-US" sz="3499">
                <a:solidFill>
                  <a:srgbClr val="1B64A2"/>
                </a:solidFill>
                <a:latin typeface="Canva Sans"/>
              </a:rPr>
              <a:t>Uloga dobavljača za usluge promidžbe i vidljivosti, promocije projekta i osiguranja vidljivosti EU financiranja</a:t>
            </a:r>
          </a:p>
          <a:p>
            <a:pPr algn="just">
              <a:lnSpc>
                <a:spcPts val="4899"/>
              </a:lnSpc>
            </a:pPr>
          </a:p>
          <a:p>
            <a:pPr algn="just">
              <a:lnSpc>
                <a:spcPts val="4899"/>
              </a:lnSpc>
            </a:pPr>
          </a:p>
          <a:p>
            <a:pPr algn="just">
              <a:lnSpc>
                <a:spcPts val="4899"/>
              </a:lnSpc>
            </a:pPr>
          </a:p>
          <a:p>
            <a:pPr>
              <a:lnSpc>
                <a:spcPts val="4759"/>
              </a:lnSpc>
            </a:pPr>
          </a:p>
          <a:p>
            <a:pPr>
              <a:lnSpc>
                <a:spcPts val="4759"/>
              </a:lnSpc>
            </a:pPr>
          </a:p>
          <a:p>
            <a:pPr>
              <a:lnSpc>
                <a:spcPts val="4759"/>
              </a:lnSpc>
            </a:pPr>
          </a:p>
          <a:p>
            <a:pPr>
              <a:lnSpc>
                <a:spcPts val="4620"/>
              </a:lnSpc>
            </a:pPr>
          </a:p>
          <a:p>
            <a:pPr>
              <a:lnSpc>
                <a:spcPts val="4620"/>
              </a:lnSpc>
            </a:pPr>
          </a:p>
          <a:p>
            <a:pPr>
              <a:lnSpc>
                <a:spcPts val="4620"/>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131581" y="-57888"/>
            <a:ext cx="6156419" cy="10402777"/>
            <a:chOff x="0" y="0"/>
            <a:chExt cx="8208559" cy="13870369"/>
          </a:xfrm>
        </p:grpSpPr>
        <p:pic>
          <p:nvPicPr>
            <p:cNvPr name="Picture 3" id="3"/>
            <p:cNvPicPr>
              <a:picLocks noChangeAspect="true"/>
            </p:cNvPicPr>
            <p:nvPr/>
          </p:nvPicPr>
          <p:blipFill>
            <a:blip r:embed="rId2">
              <a:alphaModFix amt="67000"/>
            </a:blip>
            <a:srcRect l="15501" t="0" r="45069" b="0"/>
            <a:stretch>
              <a:fillRect/>
            </a:stretch>
          </p:blipFill>
          <p:spPr>
            <a:xfrm flipH="false" flipV="false">
              <a:off x="0" y="0"/>
              <a:ext cx="8208559" cy="13870369"/>
            </a:xfrm>
            <a:prstGeom prst="rect">
              <a:avLst/>
            </a:prstGeom>
          </p:spPr>
        </p:pic>
      </p:grpSp>
      <p:sp>
        <p:nvSpPr>
          <p:cNvPr name="TextBox 4" id="4"/>
          <p:cNvSpPr txBox="true"/>
          <p:nvPr/>
        </p:nvSpPr>
        <p:spPr>
          <a:xfrm rot="0">
            <a:off x="911867" y="779579"/>
            <a:ext cx="11061865" cy="751840"/>
          </a:xfrm>
          <a:prstGeom prst="rect">
            <a:avLst/>
          </a:prstGeom>
        </p:spPr>
        <p:txBody>
          <a:bodyPr anchor="t" rtlCol="false" tIns="0" lIns="0" bIns="0" rIns="0">
            <a:spAutoFit/>
          </a:bodyPr>
          <a:lstStyle/>
          <a:p>
            <a:pPr>
              <a:lnSpc>
                <a:spcPts val="5600"/>
              </a:lnSpc>
            </a:pPr>
            <a:r>
              <a:rPr lang="en-US" sz="5600">
                <a:solidFill>
                  <a:srgbClr val="1B64A2"/>
                </a:solidFill>
                <a:latin typeface="Raleway Bold"/>
              </a:rPr>
              <a:t>Iskustvo, znanje i ekspertiza </a:t>
            </a:r>
          </a:p>
        </p:txBody>
      </p:sp>
      <p:sp>
        <p:nvSpPr>
          <p:cNvPr name="TextBox 5" id="5"/>
          <p:cNvSpPr txBox="true"/>
          <p:nvPr/>
        </p:nvSpPr>
        <p:spPr>
          <a:xfrm rot="0">
            <a:off x="686054" y="3092044"/>
            <a:ext cx="10251014" cy="5035515"/>
          </a:xfrm>
          <a:prstGeom prst="rect">
            <a:avLst/>
          </a:prstGeom>
        </p:spPr>
        <p:txBody>
          <a:bodyPr anchor="t" rtlCol="false" tIns="0" lIns="0" bIns="0" rIns="0">
            <a:spAutoFit/>
          </a:bodyPr>
          <a:lstStyle/>
          <a:p>
            <a:pPr marL="668821" indent="-334411" lvl="1">
              <a:lnSpc>
                <a:spcPts val="5823"/>
              </a:lnSpc>
              <a:buFont typeface="Arial"/>
              <a:buChar char="•"/>
            </a:pPr>
            <a:r>
              <a:rPr lang="en-US" sz="3097" spc="-21">
                <a:solidFill>
                  <a:srgbClr val="3A3A3A"/>
                </a:solidFill>
                <a:latin typeface="Raleway"/>
              </a:rPr>
              <a:t>Specijalizacija u području EU fondova, digitalne transformacije, financijskom savjetovanju, inovacijama i javnoj nabavi.</a:t>
            </a:r>
          </a:p>
          <a:p>
            <a:pPr marL="668821" indent="-334411" lvl="1">
              <a:lnSpc>
                <a:spcPts val="5823"/>
              </a:lnSpc>
              <a:buFont typeface="Arial"/>
              <a:buChar char="•"/>
            </a:pPr>
            <a:r>
              <a:rPr lang="en-US" sz="3097" spc="-21">
                <a:solidFill>
                  <a:srgbClr val="3A3A3A"/>
                </a:solidFill>
                <a:latin typeface="Raleway"/>
              </a:rPr>
              <a:t>Dosadašnji rezultati temelje se isključivo na prihodima ostvarenim od rada za poduzetnike, a od 2022. godine intenzivno radimo i za javni sektor.</a:t>
            </a:r>
          </a:p>
          <a:p>
            <a:pPr>
              <a:lnSpc>
                <a:spcPts val="5111"/>
              </a:lnSpc>
            </a:pPr>
          </a:p>
        </p:txBody>
      </p:sp>
      <p:sp>
        <p:nvSpPr>
          <p:cNvPr name="TextBox 6" id="6"/>
          <p:cNvSpPr txBox="true"/>
          <p:nvPr/>
        </p:nvSpPr>
        <p:spPr>
          <a:xfrm rot="0">
            <a:off x="911867" y="1951828"/>
            <a:ext cx="9229725" cy="441325"/>
          </a:xfrm>
          <a:prstGeom prst="rect">
            <a:avLst/>
          </a:prstGeom>
        </p:spPr>
        <p:txBody>
          <a:bodyPr anchor="t" rtlCol="false" tIns="0" lIns="0" bIns="0" rIns="0">
            <a:spAutoFit/>
          </a:bodyPr>
          <a:lstStyle/>
          <a:p>
            <a:pPr>
              <a:lnSpc>
                <a:spcPts val="3500"/>
              </a:lnSpc>
            </a:pPr>
            <a:r>
              <a:rPr lang="en-US" sz="2500" spc="100">
                <a:solidFill>
                  <a:srgbClr val="BF2424"/>
                </a:solidFill>
                <a:latin typeface="Raleway Bold"/>
              </a:rPr>
              <a:t>I</a:t>
            </a:r>
            <a:r>
              <a:rPr lang="en-US" sz="2500" spc="100">
                <a:solidFill>
                  <a:srgbClr val="BF2424"/>
                </a:solidFill>
                <a:latin typeface="Raleway Bold"/>
              </a:rPr>
              <a:t>MPULS SAVJETOVANJE</a:t>
            </a:r>
          </a:p>
        </p:txBody>
      </p:sp>
      <p:sp>
        <p:nvSpPr>
          <p:cNvPr name="Freeform 7" id="7"/>
          <p:cNvSpPr/>
          <p:nvPr/>
        </p:nvSpPr>
        <p:spPr>
          <a:xfrm flipH="false" flipV="false" rot="0">
            <a:off x="-203205" y="9035999"/>
            <a:ext cx="18694410" cy="222301"/>
          </a:xfrm>
          <a:custGeom>
            <a:avLst/>
            <a:gdLst/>
            <a:ahLst/>
            <a:cxnLst/>
            <a:rect r="r" b="b" t="t" l="l"/>
            <a:pathLst>
              <a:path h="222301" w="18694410">
                <a:moveTo>
                  <a:pt x="0" y="0"/>
                </a:moveTo>
                <a:lnTo>
                  <a:pt x="18694410" y="0"/>
                </a:lnTo>
                <a:lnTo>
                  <a:pt x="18694410" y="222301"/>
                </a:lnTo>
                <a:lnTo>
                  <a:pt x="0" y="222301"/>
                </a:lnTo>
                <a:lnTo>
                  <a:pt x="0" y="0"/>
                </a:lnTo>
                <a:close/>
              </a:path>
            </a:pathLst>
          </a:custGeom>
          <a:blipFill>
            <a:blip r:embed="rId3">
              <a:extLst>
                <a:ext uri="{96DAC541-7B7A-43D3-8B79-37D633B846F1}">
                  <asvg:svgBlip xmlns:asvg="http://schemas.microsoft.com/office/drawing/2016/SVG/main" r:embed="rId4"/>
                </a:ext>
              </a:extLst>
            </a:blip>
            <a:stretch>
              <a:fillRect l="0" t="-4154759" r="0" b="-4154759"/>
            </a:stretch>
          </a:blipFill>
        </p:spPr>
      </p:sp>
    </p:spTree>
  </p:cSld>
  <p:clrMapOvr>
    <a:masterClrMapping/>
  </p:clrMapOvr>
</p:sld>
</file>

<file path=ppt/slides/slide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744181" y="536852"/>
            <a:ext cx="20220531" cy="1026033"/>
          </a:xfrm>
          <a:prstGeom prst="rect">
            <a:avLst/>
          </a:prstGeom>
        </p:spPr>
        <p:txBody>
          <a:bodyPr anchor="t" rtlCol="false" tIns="0" lIns="0" bIns="0" rIns="0">
            <a:spAutoFit/>
          </a:bodyPr>
          <a:lstStyle/>
          <a:p>
            <a:pPr>
              <a:lnSpc>
                <a:spcPts val="7776"/>
              </a:lnSpc>
            </a:pPr>
            <a:r>
              <a:rPr lang="en-US" sz="7200">
                <a:solidFill>
                  <a:srgbClr val="1B64A2"/>
                </a:solidFill>
                <a:latin typeface="Raleway Bold"/>
              </a:rPr>
              <a:t>Usluge</a:t>
            </a:r>
          </a:p>
        </p:txBody>
      </p:sp>
      <p:sp>
        <p:nvSpPr>
          <p:cNvPr name="TextBox 3" id="3"/>
          <p:cNvSpPr txBox="true"/>
          <p:nvPr/>
        </p:nvSpPr>
        <p:spPr>
          <a:xfrm rot="0">
            <a:off x="744181" y="3900281"/>
            <a:ext cx="16705770" cy="5884291"/>
          </a:xfrm>
          <a:prstGeom prst="rect">
            <a:avLst/>
          </a:prstGeom>
        </p:spPr>
        <p:txBody>
          <a:bodyPr anchor="t" rtlCol="false" tIns="0" lIns="0" bIns="0" rIns="0">
            <a:spAutoFit/>
          </a:bodyPr>
          <a:lstStyle/>
          <a:p>
            <a:pPr>
              <a:lnSpc>
                <a:spcPts val="4712"/>
              </a:lnSpc>
            </a:pPr>
          </a:p>
          <a:p>
            <a:pPr>
              <a:lnSpc>
                <a:spcPts val="4712"/>
              </a:lnSpc>
            </a:pPr>
            <a:r>
              <a:rPr lang="en-US" sz="3100" spc="9">
                <a:solidFill>
                  <a:srgbClr val="3A3A3A"/>
                </a:solidFill>
                <a:latin typeface="Raleway"/>
              </a:rPr>
              <a:t>- Priprema EU projekata,</a:t>
            </a:r>
          </a:p>
          <a:p>
            <a:pPr>
              <a:lnSpc>
                <a:spcPts val="4712"/>
              </a:lnSpc>
            </a:pPr>
            <a:r>
              <a:rPr lang="en-US" sz="3100" spc="9">
                <a:solidFill>
                  <a:srgbClr val="3A3A3A"/>
                </a:solidFill>
                <a:latin typeface="Raleway"/>
              </a:rPr>
              <a:t>- Provedba EU projekata</a:t>
            </a:r>
          </a:p>
          <a:p>
            <a:pPr>
              <a:lnSpc>
                <a:spcPts val="4711"/>
              </a:lnSpc>
            </a:pPr>
            <a:r>
              <a:rPr lang="en-US" sz="3099" spc="9">
                <a:solidFill>
                  <a:srgbClr val="3A3A3A"/>
                </a:solidFill>
                <a:latin typeface="Raleway"/>
              </a:rPr>
              <a:t>- Javna nabava</a:t>
            </a:r>
          </a:p>
          <a:p>
            <a:pPr>
              <a:lnSpc>
                <a:spcPts val="4711"/>
              </a:lnSpc>
            </a:pPr>
            <a:r>
              <a:rPr lang="en-US" sz="3099" spc="9">
                <a:solidFill>
                  <a:srgbClr val="3A3A3A"/>
                </a:solidFill>
                <a:latin typeface="Raleway"/>
              </a:rPr>
              <a:t>- </a:t>
            </a:r>
            <a:r>
              <a:rPr lang="en-US" sz="3099" spc="9">
                <a:solidFill>
                  <a:srgbClr val="3A3A3A"/>
                </a:solidFill>
                <a:latin typeface="Raleway"/>
              </a:rPr>
              <a:t>Priprema projekata ulaganja za kredite banaka i ostvarivanje olakšica.</a:t>
            </a:r>
          </a:p>
          <a:p>
            <a:pPr>
              <a:lnSpc>
                <a:spcPts val="4712"/>
              </a:lnSpc>
            </a:pPr>
          </a:p>
          <a:p>
            <a:pPr>
              <a:lnSpc>
                <a:spcPts val="4712"/>
              </a:lnSpc>
            </a:pPr>
          </a:p>
          <a:p>
            <a:pPr>
              <a:lnSpc>
                <a:spcPts val="4712"/>
              </a:lnSpc>
            </a:pPr>
            <a:r>
              <a:rPr lang="en-US" sz="3100" spc="9">
                <a:solidFill>
                  <a:srgbClr val="3A3A3A"/>
                </a:solidFill>
                <a:latin typeface="Raleway"/>
              </a:rPr>
              <a:t>Jedni smo od </a:t>
            </a:r>
            <a:r>
              <a:rPr lang="en-US" sz="3100" spc="9">
                <a:solidFill>
                  <a:srgbClr val="3A3A3A"/>
                </a:solidFill>
                <a:latin typeface="Raleway Bold"/>
              </a:rPr>
              <a:t>vodećih stručnjaka</a:t>
            </a:r>
            <a:r>
              <a:rPr lang="en-US" sz="3100" spc="9">
                <a:solidFill>
                  <a:srgbClr val="3A3A3A"/>
                </a:solidFill>
                <a:latin typeface="Raleway"/>
              </a:rPr>
              <a:t> za EU fondove, javnu nabavu i poslovno savjetovanje u Republici Hrvatskoj.</a:t>
            </a:r>
          </a:p>
          <a:p>
            <a:pPr>
              <a:lnSpc>
                <a:spcPts val="4712"/>
              </a:lnSpc>
            </a:pPr>
          </a:p>
        </p:txBody>
      </p:sp>
      <p:sp>
        <p:nvSpPr>
          <p:cNvPr name="TextBox 4" id="4"/>
          <p:cNvSpPr txBox="true"/>
          <p:nvPr/>
        </p:nvSpPr>
        <p:spPr>
          <a:xfrm rot="0">
            <a:off x="744181" y="2378580"/>
            <a:ext cx="16932584" cy="905510"/>
          </a:xfrm>
          <a:prstGeom prst="rect">
            <a:avLst/>
          </a:prstGeom>
        </p:spPr>
        <p:txBody>
          <a:bodyPr anchor="t" rtlCol="false" tIns="0" lIns="0" bIns="0" rIns="0">
            <a:spAutoFit/>
          </a:bodyPr>
          <a:lstStyle/>
          <a:p>
            <a:pPr>
              <a:lnSpc>
                <a:spcPts val="3640"/>
              </a:lnSpc>
            </a:pPr>
            <a:r>
              <a:rPr lang="en-US" sz="2600" spc="104">
                <a:solidFill>
                  <a:srgbClr val="373737"/>
                </a:solidFill>
                <a:latin typeface="Raleway Bold"/>
              </a:rPr>
              <a:t>KOMPLETNA PODRŠKA U PRIPREMI I PROVEDBI PROJEKATA </a:t>
            </a:r>
            <a:r>
              <a:rPr lang="en-US" sz="2600" spc="104">
                <a:solidFill>
                  <a:srgbClr val="373737"/>
                </a:solidFill>
                <a:latin typeface="Raleway Bold"/>
              </a:rPr>
              <a:t>KAO INSTRUMENATA ZA REALIZACIJU PODUZETNIČKIH ULAGANJA I IDEJA</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grpSp>
        <p:nvGrpSpPr>
          <p:cNvPr name="Group 2" id="2"/>
          <p:cNvGrpSpPr/>
          <p:nvPr/>
        </p:nvGrpSpPr>
        <p:grpSpPr>
          <a:xfrm rot="0">
            <a:off x="-19050" y="-19050"/>
            <a:ext cx="18326100" cy="10325100"/>
            <a:chOff x="0" y="0"/>
            <a:chExt cx="24434800" cy="13766800"/>
          </a:xfrm>
        </p:grpSpPr>
        <p:pic>
          <p:nvPicPr>
            <p:cNvPr name="Picture 3" id="3"/>
            <p:cNvPicPr>
              <a:picLocks noChangeAspect="true"/>
            </p:cNvPicPr>
            <p:nvPr/>
          </p:nvPicPr>
          <p:blipFill>
            <a:blip r:embed="rId2">
              <a:alphaModFix amt="51000"/>
            </a:blip>
            <a:srcRect l="0" t="7717" r="0" b="7717"/>
            <a:stretch>
              <a:fillRect/>
            </a:stretch>
          </p:blipFill>
          <p:spPr>
            <a:xfrm flipH="false" flipV="false">
              <a:off x="0" y="0"/>
              <a:ext cx="24434800" cy="13766800"/>
            </a:xfrm>
            <a:prstGeom prst="rect">
              <a:avLst/>
            </a:prstGeom>
          </p:spPr>
        </p:pic>
      </p:grpSp>
      <p:sp>
        <p:nvSpPr>
          <p:cNvPr name="Freeform 4" id="4"/>
          <p:cNvSpPr/>
          <p:nvPr/>
        </p:nvSpPr>
        <p:spPr>
          <a:xfrm flipH="false" flipV="false" rot="0">
            <a:off x="-84432" y="8443213"/>
            <a:ext cx="18592560" cy="222301"/>
          </a:xfrm>
          <a:custGeom>
            <a:avLst/>
            <a:gdLst/>
            <a:ahLst/>
            <a:cxnLst/>
            <a:rect r="r" b="b" t="t" l="l"/>
            <a:pathLst>
              <a:path h="222301" w="18592560">
                <a:moveTo>
                  <a:pt x="0" y="0"/>
                </a:moveTo>
                <a:lnTo>
                  <a:pt x="18592560" y="0"/>
                </a:lnTo>
                <a:lnTo>
                  <a:pt x="18592560" y="222301"/>
                </a:lnTo>
                <a:lnTo>
                  <a:pt x="0" y="222301"/>
                </a:lnTo>
                <a:lnTo>
                  <a:pt x="0" y="0"/>
                </a:lnTo>
                <a:close/>
              </a:path>
            </a:pathLst>
          </a:custGeom>
          <a:blipFill>
            <a:blip r:embed="rId3">
              <a:extLst>
                <a:ext uri="{96DAC541-7B7A-43D3-8B79-37D633B846F1}">
                  <asvg:svgBlip xmlns:asvg="http://schemas.microsoft.com/office/drawing/2016/SVG/main" r:embed="rId4"/>
                </a:ext>
              </a:extLst>
            </a:blip>
            <a:stretch>
              <a:fillRect l="0" t="-4131851" r="0" b="-4131851"/>
            </a:stretch>
          </a:blipFill>
        </p:spPr>
      </p:sp>
      <p:sp>
        <p:nvSpPr>
          <p:cNvPr name="TextBox 5" id="5"/>
          <p:cNvSpPr txBox="true"/>
          <p:nvPr/>
        </p:nvSpPr>
        <p:spPr>
          <a:xfrm rot="0">
            <a:off x="8369775" y="687353"/>
            <a:ext cx="9580374" cy="5074920"/>
          </a:xfrm>
          <a:prstGeom prst="rect">
            <a:avLst/>
          </a:prstGeom>
        </p:spPr>
        <p:txBody>
          <a:bodyPr anchor="t" rtlCol="false" tIns="0" lIns="0" bIns="0" rIns="0">
            <a:spAutoFit/>
          </a:bodyPr>
          <a:lstStyle/>
          <a:p>
            <a:pPr>
              <a:lnSpc>
                <a:spcPts val="10080"/>
              </a:lnSpc>
            </a:pPr>
            <a:r>
              <a:rPr lang="en-US" sz="7200">
                <a:solidFill>
                  <a:srgbClr val="373737"/>
                </a:solidFill>
                <a:latin typeface="Raleway Bold"/>
              </a:rPr>
              <a:t>Više od 300 milijuna </a:t>
            </a:r>
          </a:p>
          <a:p>
            <a:pPr>
              <a:lnSpc>
                <a:spcPts val="10080"/>
              </a:lnSpc>
            </a:pPr>
            <a:r>
              <a:rPr lang="en-US" sz="7200">
                <a:solidFill>
                  <a:srgbClr val="373737"/>
                </a:solidFill>
                <a:latin typeface="Raleway Bold"/>
              </a:rPr>
              <a:t>kuna našim klijentima kroz 250+ odobrenih projekata.</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976883" y="-57888"/>
            <a:ext cx="7311117" cy="10402777"/>
            <a:chOff x="0" y="0"/>
            <a:chExt cx="9748156" cy="13870369"/>
          </a:xfrm>
        </p:grpSpPr>
        <p:pic>
          <p:nvPicPr>
            <p:cNvPr name="Picture 3" id="3"/>
            <p:cNvPicPr>
              <a:picLocks noChangeAspect="true"/>
            </p:cNvPicPr>
            <p:nvPr/>
          </p:nvPicPr>
          <p:blipFill>
            <a:blip r:embed="rId2">
              <a:alphaModFix amt="67000"/>
            </a:blip>
            <a:srcRect l="26587" t="0" r="26587" b="0"/>
            <a:stretch>
              <a:fillRect/>
            </a:stretch>
          </p:blipFill>
          <p:spPr>
            <a:xfrm flipH="false" flipV="false">
              <a:off x="0" y="0"/>
              <a:ext cx="9748156" cy="13870369"/>
            </a:xfrm>
            <a:prstGeom prst="rect">
              <a:avLst/>
            </a:prstGeom>
          </p:spPr>
        </p:pic>
      </p:grpSp>
      <p:sp>
        <p:nvSpPr>
          <p:cNvPr name="TextBox 4" id="4"/>
          <p:cNvSpPr txBox="true"/>
          <p:nvPr/>
        </p:nvSpPr>
        <p:spPr>
          <a:xfrm rot="0">
            <a:off x="676135" y="1961930"/>
            <a:ext cx="9998364" cy="3122220"/>
          </a:xfrm>
          <a:prstGeom prst="rect">
            <a:avLst/>
          </a:prstGeom>
        </p:spPr>
        <p:txBody>
          <a:bodyPr anchor="t" rtlCol="false" tIns="0" lIns="0" bIns="0" rIns="0">
            <a:spAutoFit/>
          </a:bodyPr>
          <a:lstStyle/>
          <a:p>
            <a:pPr>
              <a:lnSpc>
                <a:spcPts val="11161"/>
              </a:lnSpc>
            </a:pPr>
            <a:r>
              <a:rPr lang="en-US" sz="6764">
                <a:solidFill>
                  <a:srgbClr val="1B64A2"/>
                </a:solidFill>
                <a:latin typeface="Raleway Bold"/>
              </a:rPr>
              <a:t>Uvod u EU fondove</a:t>
            </a:r>
          </a:p>
          <a:p>
            <a:pPr>
              <a:lnSpc>
                <a:spcPts val="6064"/>
              </a:lnSpc>
            </a:pPr>
          </a:p>
          <a:p>
            <a:pPr>
              <a:lnSpc>
                <a:spcPts val="6064"/>
              </a:lnSpc>
            </a:pPr>
          </a:p>
        </p:txBody>
      </p:sp>
      <p:sp>
        <p:nvSpPr>
          <p:cNvPr name="Freeform 5" id="5"/>
          <p:cNvSpPr/>
          <p:nvPr/>
        </p:nvSpPr>
        <p:spPr>
          <a:xfrm flipH="false" flipV="false" rot="0">
            <a:off x="-203205" y="9035999"/>
            <a:ext cx="18694410" cy="222301"/>
          </a:xfrm>
          <a:custGeom>
            <a:avLst/>
            <a:gdLst/>
            <a:ahLst/>
            <a:cxnLst/>
            <a:rect r="r" b="b" t="t" l="l"/>
            <a:pathLst>
              <a:path h="222301" w="18694410">
                <a:moveTo>
                  <a:pt x="0" y="0"/>
                </a:moveTo>
                <a:lnTo>
                  <a:pt x="18694410" y="0"/>
                </a:lnTo>
                <a:lnTo>
                  <a:pt x="18694410" y="222301"/>
                </a:lnTo>
                <a:lnTo>
                  <a:pt x="0" y="222301"/>
                </a:lnTo>
                <a:lnTo>
                  <a:pt x="0" y="0"/>
                </a:lnTo>
                <a:close/>
              </a:path>
            </a:pathLst>
          </a:custGeom>
          <a:blipFill>
            <a:blip r:embed="rId3">
              <a:extLst>
                <a:ext uri="{96DAC541-7B7A-43D3-8B79-37D633B846F1}">
                  <asvg:svgBlip xmlns:asvg="http://schemas.microsoft.com/office/drawing/2016/SVG/main" r:embed="rId4"/>
                </a:ext>
              </a:extLst>
            </a:blip>
            <a:stretch>
              <a:fillRect l="0" t="-4154759" r="0" b="-4154759"/>
            </a:stretch>
          </a:blipFill>
        </p:spPr>
      </p:sp>
    </p:spTree>
  </p:cSld>
  <p:clrMapOvr>
    <a:masterClrMapping/>
  </p:clrMapOvr>
</p:sld>
</file>

<file path=ppt/slides/slide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425232" y="251994"/>
            <a:ext cx="16572020" cy="1895082"/>
          </a:xfrm>
          <a:prstGeom prst="rect">
            <a:avLst/>
          </a:prstGeom>
        </p:spPr>
        <p:txBody>
          <a:bodyPr anchor="t" rtlCol="false" tIns="0" lIns="0" bIns="0" rIns="0">
            <a:spAutoFit/>
          </a:bodyPr>
          <a:lstStyle/>
          <a:p>
            <a:pPr>
              <a:lnSpc>
                <a:spcPts val="9016"/>
              </a:lnSpc>
            </a:pPr>
            <a:r>
              <a:rPr lang="en-US" sz="5464">
                <a:solidFill>
                  <a:srgbClr val="1B64A2"/>
                </a:solidFill>
                <a:latin typeface="Raleway Bold"/>
              </a:rPr>
              <a:t>Počeci korištenja sredstava u RH</a:t>
            </a:r>
          </a:p>
          <a:p>
            <a:pPr>
              <a:lnSpc>
                <a:spcPts val="4764"/>
              </a:lnSpc>
            </a:pPr>
          </a:p>
        </p:txBody>
      </p:sp>
      <p:sp>
        <p:nvSpPr>
          <p:cNvPr name="TextBox 3" id="3"/>
          <p:cNvSpPr txBox="true"/>
          <p:nvPr/>
        </p:nvSpPr>
        <p:spPr>
          <a:xfrm rot="0">
            <a:off x="425232" y="1484137"/>
            <a:ext cx="14600039" cy="662939"/>
          </a:xfrm>
          <a:prstGeom prst="rect">
            <a:avLst/>
          </a:prstGeom>
        </p:spPr>
        <p:txBody>
          <a:bodyPr anchor="t" rtlCol="false" tIns="0" lIns="0" bIns="0" rIns="0">
            <a:spAutoFit/>
          </a:bodyPr>
          <a:lstStyle/>
          <a:p>
            <a:pPr algn="just">
              <a:lnSpc>
                <a:spcPts val="5460"/>
              </a:lnSpc>
            </a:pPr>
            <a:r>
              <a:rPr lang="en-US" sz="3900">
                <a:solidFill>
                  <a:srgbClr val="1B64A2"/>
                </a:solidFill>
                <a:latin typeface="Canva Sans Bold"/>
              </a:rPr>
              <a:t>Program IPA (engl. Instrument for Pre-Accession Assistance)</a:t>
            </a:r>
          </a:p>
        </p:txBody>
      </p:sp>
      <p:sp>
        <p:nvSpPr>
          <p:cNvPr name="TextBox 4" id="4"/>
          <p:cNvSpPr txBox="true"/>
          <p:nvPr/>
        </p:nvSpPr>
        <p:spPr>
          <a:xfrm rot="0">
            <a:off x="425232" y="2468229"/>
            <a:ext cx="17561685" cy="7281545"/>
          </a:xfrm>
          <a:prstGeom prst="rect">
            <a:avLst/>
          </a:prstGeom>
        </p:spPr>
        <p:txBody>
          <a:bodyPr anchor="t" rtlCol="false" tIns="0" lIns="0" bIns="0" rIns="0">
            <a:spAutoFit/>
          </a:bodyPr>
          <a:lstStyle/>
          <a:p>
            <a:pPr algn="just">
              <a:lnSpc>
                <a:spcPts val="4480"/>
              </a:lnSpc>
            </a:pPr>
            <a:r>
              <a:rPr lang="en-US" sz="3200">
                <a:solidFill>
                  <a:srgbClr val="1B64A2"/>
                </a:solidFill>
                <a:latin typeface="Canva Sans"/>
              </a:rPr>
              <a:t>IPA dolazi od riječi Instrument for Pre-accession i riječ je o programu kojemu je cilj bio pospješiti aktivnosti i napore koje država kandidat čini u pretpristupnom razdoblju radi članstva u Uniji. </a:t>
            </a:r>
          </a:p>
          <a:p>
            <a:pPr algn="just">
              <a:lnSpc>
                <a:spcPts val="4480"/>
              </a:lnSpc>
            </a:pPr>
          </a:p>
          <a:p>
            <a:pPr algn="just">
              <a:lnSpc>
                <a:spcPts val="4480"/>
              </a:lnSpc>
            </a:pPr>
            <a:r>
              <a:rPr lang="en-US" sz="3200">
                <a:solidFill>
                  <a:srgbClr val="1B64A2"/>
                </a:solidFill>
                <a:latin typeface="Canva Sans"/>
              </a:rPr>
              <a:t>IPA je imala 5 komponenti: </a:t>
            </a:r>
          </a:p>
          <a:p>
            <a:pPr algn="just">
              <a:lnSpc>
                <a:spcPts val="4480"/>
              </a:lnSpc>
            </a:pPr>
            <a:r>
              <a:rPr lang="en-US" sz="3200">
                <a:solidFill>
                  <a:srgbClr val="1B64A2"/>
                </a:solidFill>
                <a:latin typeface="Canva Sans"/>
              </a:rPr>
              <a:t>I. Pomoć u tranziciji i razvoj institucija </a:t>
            </a:r>
          </a:p>
          <a:p>
            <a:pPr algn="just">
              <a:lnSpc>
                <a:spcPts val="4480"/>
              </a:lnSpc>
            </a:pPr>
            <a:r>
              <a:rPr lang="en-US" sz="3200">
                <a:solidFill>
                  <a:srgbClr val="1B64A2"/>
                </a:solidFill>
                <a:latin typeface="Canva Sans"/>
              </a:rPr>
              <a:t>II. Prekogranična suradnja </a:t>
            </a:r>
          </a:p>
          <a:p>
            <a:pPr algn="just">
              <a:lnSpc>
                <a:spcPts val="4480"/>
              </a:lnSpc>
            </a:pPr>
            <a:r>
              <a:rPr lang="en-US" sz="3200">
                <a:solidFill>
                  <a:srgbClr val="1B64A2"/>
                </a:solidFill>
                <a:latin typeface="Canva Sans"/>
              </a:rPr>
              <a:t>III. Regionalni razvoj </a:t>
            </a:r>
          </a:p>
          <a:p>
            <a:pPr algn="just">
              <a:lnSpc>
                <a:spcPts val="4480"/>
              </a:lnSpc>
            </a:pPr>
            <a:r>
              <a:rPr lang="en-US" sz="3200">
                <a:solidFill>
                  <a:srgbClr val="1B64A2"/>
                </a:solidFill>
                <a:latin typeface="Canva Sans"/>
              </a:rPr>
              <a:t>IV. Razvoj ljudskih potencijala </a:t>
            </a:r>
          </a:p>
          <a:p>
            <a:pPr algn="just">
              <a:lnSpc>
                <a:spcPts val="4480"/>
              </a:lnSpc>
            </a:pPr>
            <a:r>
              <a:rPr lang="en-US" sz="3200">
                <a:solidFill>
                  <a:srgbClr val="1B64A2"/>
                </a:solidFill>
                <a:latin typeface="Canva Sans"/>
              </a:rPr>
              <a:t>V. Ruralni razvoj. </a:t>
            </a:r>
          </a:p>
          <a:p>
            <a:pPr algn="just">
              <a:lnSpc>
                <a:spcPts val="4480"/>
              </a:lnSpc>
            </a:pPr>
            <a:r>
              <a:rPr lang="en-US" sz="3200">
                <a:solidFill>
                  <a:srgbClr val="1B64A2"/>
                </a:solidFill>
                <a:latin typeface="Canva Sans"/>
              </a:rPr>
              <a:t>Riječ je o hibridnom programu koji je za razliku od svojih prethodnika (CARDS, PHARE, ISPA, SAPARD) prema određenim svojstvima bio napredniji odnosno sličniji strukturnim fondovima pa se smatrao boljim instrumentom pripreme za članstvo</a:t>
            </a:r>
          </a:p>
        </p:txBody>
      </p:sp>
    </p:spTree>
  </p:cSld>
  <p:clrMapOvr>
    <a:masterClrMapping/>
  </p:clrMapOvr>
</p:sld>
</file>

<file path=ppt/slides/slide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425232" y="251994"/>
            <a:ext cx="16572020" cy="1895082"/>
          </a:xfrm>
          <a:prstGeom prst="rect">
            <a:avLst/>
          </a:prstGeom>
        </p:spPr>
        <p:txBody>
          <a:bodyPr anchor="t" rtlCol="false" tIns="0" lIns="0" bIns="0" rIns="0">
            <a:spAutoFit/>
          </a:bodyPr>
          <a:lstStyle/>
          <a:p>
            <a:pPr>
              <a:lnSpc>
                <a:spcPts val="9016"/>
              </a:lnSpc>
            </a:pPr>
            <a:r>
              <a:rPr lang="en-US" sz="5464">
                <a:solidFill>
                  <a:srgbClr val="1B64A2"/>
                </a:solidFill>
                <a:latin typeface="Raleway Bold"/>
              </a:rPr>
              <a:t>Počeci korištenja sredstava u RH</a:t>
            </a:r>
          </a:p>
          <a:p>
            <a:pPr>
              <a:lnSpc>
                <a:spcPts val="4764"/>
              </a:lnSpc>
            </a:pPr>
          </a:p>
        </p:txBody>
      </p:sp>
      <p:sp>
        <p:nvSpPr>
          <p:cNvPr name="TextBox 3" id="3"/>
          <p:cNvSpPr txBox="true"/>
          <p:nvPr/>
        </p:nvSpPr>
        <p:spPr>
          <a:xfrm rot="0">
            <a:off x="425232" y="1484137"/>
            <a:ext cx="14600039" cy="662939"/>
          </a:xfrm>
          <a:prstGeom prst="rect">
            <a:avLst/>
          </a:prstGeom>
        </p:spPr>
        <p:txBody>
          <a:bodyPr anchor="t" rtlCol="false" tIns="0" lIns="0" bIns="0" rIns="0">
            <a:spAutoFit/>
          </a:bodyPr>
          <a:lstStyle/>
          <a:p>
            <a:pPr algn="just">
              <a:lnSpc>
                <a:spcPts val="5460"/>
              </a:lnSpc>
            </a:pPr>
            <a:r>
              <a:rPr lang="en-US" sz="3900">
                <a:solidFill>
                  <a:srgbClr val="1B64A2"/>
                </a:solidFill>
                <a:latin typeface="Canva Sans Bold"/>
              </a:rPr>
              <a:t>Program IPA (engl. Instrument for Pre-Accession Assistance)</a:t>
            </a:r>
          </a:p>
        </p:txBody>
      </p:sp>
      <p:sp>
        <p:nvSpPr>
          <p:cNvPr name="TextBox 4" id="4"/>
          <p:cNvSpPr txBox="true"/>
          <p:nvPr/>
        </p:nvSpPr>
        <p:spPr>
          <a:xfrm rot="0">
            <a:off x="425232" y="2458704"/>
            <a:ext cx="16834068" cy="7536180"/>
          </a:xfrm>
          <a:prstGeom prst="rect">
            <a:avLst/>
          </a:prstGeom>
        </p:spPr>
        <p:txBody>
          <a:bodyPr anchor="t" rtlCol="false" tIns="0" lIns="0" bIns="0" rIns="0">
            <a:spAutoFit/>
          </a:bodyPr>
          <a:lstStyle/>
          <a:p>
            <a:pPr algn="just">
              <a:lnSpc>
                <a:spcPts val="4620"/>
              </a:lnSpc>
            </a:pPr>
            <a:r>
              <a:rPr lang="en-US" sz="3300">
                <a:solidFill>
                  <a:srgbClr val="1B64A2"/>
                </a:solidFill>
                <a:latin typeface="Canva Sans"/>
              </a:rPr>
              <a:t>Prvu komponentu programa IPA I koristila su ponajprije tijela državne uprave u resornim pripremama za članstvo i izravni je nastavak programa PHARE. Projekti koji su financirani bili su namijenjeni uglavnom usklađivanju s pravnom stečevinom Europske unije. </a:t>
            </a:r>
          </a:p>
          <a:p>
            <a:pPr algn="just">
              <a:lnSpc>
                <a:spcPts val="4620"/>
              </a:lnSpc>
            </a:pPr>
          </a:p>
          <a:p>
            <a:pPr algn="just">
              <a:lnSpc>
                <a:spcPts val="4620"/>
              </a:lnSpc>
            </a:pPr>
            <a:r>
              <a:rPr lang="en-US" sz="3300">
                <a:solidFill>
                  <a:srgbClr val="1B64A2"/>
                </a:solidFill>
                <a:latin typeface="Canva Sans"/>
              </a:rPr>
              <a:t>IPA II – Prekogranična suradnja Druga komponenta programa IPA posvećena je prekograničnoj suradnji. Dijeli se na dva dijela, s time da je prvi dio sredstava (tzv. IPA II A) rezerviran za bilateralne prekogranične programe sa susjednim državama članicama (Slovenija, Mađarska i Italija), dok je drugi dio programa (tzv. IPA II B) rezerviran za programe sa istočnim susjedima (Srbija, Bosna i Hercegovina i Crna Gora). </a:t>
            </a:r>
          </a:p>
          <a:p>
            <a:pPr algn="just">
              <a:lnSpc>
                <a:spcPts val="4620"/>
              </a:lnSpc>
            </a:pPr>
          </a:p>
          <a:p>
            <a:pPr algn="just">
              <a:lnSpc>
                <a:spcPts val="4620"/>
              </a:lnSpc>
            </a:pPr>
          </a:p>
        </p:txBody>
      </p:sp>
    </p:spTree>
  </p:cSld>
  <p:clrMapOvr>
    <a:masterClrMapping/>
  </p:clrMapOvr>
</p:sld>
</file>

<file path=ppt/slides/slide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425232" y="251994"/>
            <a:ext cx="16572020" cy="1895082"/>
          </a:xfrm>
          <a:prstGeom prst="rect">
            <a:avLst/>
          </a:prstGeom>
        </p:spPr>
        <p:txBody>
          <a:bodyPr anchor="t" rtlCol="false" tIns="0" lIns="0" bIns="0" rIns="0">
            <a:spAutoFit/>
          </a:bodyPr>
          <a:lstStyle/>
          <a:p>
            <a:pPr>
              <a:lnSpc>
                <a:spcPts val="9016"/>
              </a:lnSpc>
            </a:pPr>
            <a:r>
              <a:rPr lang="en-US" sz="5464">
                <a:solidFill>
                  <a:srgbClr val="1B64A2"/>
                </a:solidFill>
                <a:latin typeface="Raleway Bold"/>
              </a:rPr>
              <a:t>Počeci korištenja sredstava u RH</a:t>
            </a:r>
          </a:p>
          <a:p>
            <a:pPr>
              <a:lnSpc>
                <a:spcPts val="4764"/>
              </a:lnSpc>
            </a:pPr>
          </a:p>
        </p:txBody>
      </p:sp>
      <p:sp>
        <p:nvSpPr>
          <p:cNvPr name="TextBox 3" id="3"/>
          <p:cNvSpPr txBox="true"/>
          <p:nvPr/>
        </p:nvSpPr>
        <p:spPr>
          <a:xfrm rot="0">
            <a:off x="425232" y="1484137"/>
            <a:ext cx="14600039" cy="662939"/>
          </a:xfrm>
          <a:prstGeom prst="rect">
            <a:avLst/>
          </a:prstGeom>
        </p:spPr>
        <p:txBody>
          <a:bodyPr anchor="t" rtlCol="false" tIns="0" lIns="0" bIns="0" rIns="0">
            <a:spAutoFit/>
          </a:bodyPr>
          <a:lstStyle/>
          <a:p>
            <a:pPr algn="just">
              <a:lnSpc>
                <a:spcPts val="5460"/>
              </a:lnSpc>
            </a:pPr>
            <a:r>
              <a:rPr lang="en-US" sz="3900">
                <a:solidFill>
                  <a:srgbClr val="1B64A2"/>
                </a:solidFill>
                <a:latin typeface="Canva Sans Bold"/>
              </a:rPr>
              <a:t>Program IPA (engl. Instrument for Pre-Accession Assistance)</a:t>
            </a:r>
          </a:p>
        </p:txBody>
      </p:sp>
      <p:sp>
        <p:nvSpPr>
          <p:cNvPr name="TextBox 4" id="4"/>
          <p:cNvSpPr txBox="true"/>
          <p:nvPr/>
        </p:nvSpPr>
        <p:spPr>
          <a:xfrm rot="0">
            <a:off x="425232" y="2458704"/>
            <a:ext cx="16834068" cy="8698230"/>
          </a:xfrm>
          <a:prstGeom prst="rect">
            <a:avLst/>
          </a:prstGeom>
        </p:spPr>
        <p:txBody>
          <a:bodyPr anchor="t" rtlCol="false" tIns="0" lIns="0" bIns="0" rIns="0">
            <a:spAutoFit/>
          </a:bodyPr>
          <a:lstStyle/>
          <a:p>
            <a:pPr algn="just">
              <a:lnSpc>
                <a:spcPts val="4620"/>
              </a:lnSpc>
            </a:pPr>
            <a:r>
              <a:rPr lang="en-US" sz="3300">
                <a:solidFill>
                  <a:srgbClr val="1B64A2"/>
                </a:solidFill>
                <a:latin typeface="Canva Sans"/>
              </a:rPr>
              <a:t>Treća komponenta programa IPA iznosom je bila najveća komponenta i sastojala se od tri podkomponente: promet, zaštita okoliša i regionalna konkurentnost. Ova komponenta bila je zamišljena kao priprema za budući Europski fond za regionalni razvoj (ERDF – engl. European Regional Development Fund)</a:t>
            </a:r>
          </a:p>
          <a:p>
            <a:pPr algn="just">
              <a:lnSpc>
                <a:spcPts val="4620"/>
              </a:lnSpc>
            </a:pPr>
          </a:p>
          <a:p>
            <a:pPr algn="just">
              <a:lnSpc>
                <a:spcPts val="4620"/>
              </a:lnSpc>
            </a:pPr>
            <a:r>
              <a:rPr lang="en-US" sz="3300">
                <a:solidFill>
                  <a:srgbClr val="1B64A2"/>
                </a:solidFill>
                <a:latin typeface="Canva Sans"/>
              </a:rPr>
              <a:t>IPA IV – Razvoj ljudskih potencijala Ova komponenta pretstavljala je pripremu za budući Europski socijalni fond (ESF – engl. European Social Fund), a za operativni je program bilo odgovorno Ministarstvo rada i mirovinskog sustava. </a:t>
            </a:r>
          </a:p>
          <a:p>
            <a:pPr algn="just">
              <a:lnSpc>
                <a:spcPts val="4620"/>
              </a:lnSpc>
            </a:pPr>
          </a:p>
          <a:p>
            <a:pPr algn="just">
              <a:lnSpc>
                <a:spcPts val="4620"/>
              </a:lnSpc>
            </a:pPr>
            <a:r>
              <a:rPr lang="en-US" sz="3300">
                <a:solidFill>
                  <a:srgbClr val="1B64A2"/>
                </a:solidFill>
                <a:latin typeface="Canva Sans"/>
              </a:rPr>
              <a:t>IPA V – Ruralni razvoj Ruralni je razvoj posebno područje programa IPA, koje se iz prethodnog razdoblja nastavlja na program SAPARD, a u uvjetima članstva prenosi se u područje tzv. zajedničke poljoprivredne politike (CAP – engl. Common agricultural policy)</a:t>
            </a:r>
          </a:p>
          <a:p>
            <a:pPr algn="just">
              <a:lnSpc>
                <a:spcPts val="4620"/>
              </a:lnSpc>
            </a:pPr>
          </a:p>
          <a:p>
            <a:pPr algn="just">
              <a:lnSpc>
                <a:spcPts val="4620"/>
              </a:lnSpc>
            </a:pPr>
          </a:p>
        </p:txBody>
      </p:sp>
    </p:spTree>
  </p:cSld>
  <p:clrMapOvr>
    <a:masterClrMapping/>
  </p:clrMapOvr>
</p:sld>
</file>

<file path=ppt/slides/slide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425232" y="251994"/>
            <a:ext cx="16572020" cy="1895082"/>
          </a:xfrm>
          <a:prstGeom prst="rect">
            <a:avLst/>
          </a:prstGeom>
        </p:spPr>
        <p:txBody>
          <a:bodyPr anchor="t" rtlCol="false" tIns="0" lIns="0" bIns="0" rIns="0">
            <a:spAutoFit/>
          </a:bodyPr>
          <a:lstStyle/>
          <a:p>
            <a:pPr>
              <a:lnSpc>
                <a:spcPts val="9016"/>
              </a:lnSpc>
            </a:pPr>
            <a:r>
              <a:rPr lang="en-US" sz="5464">
                <a:solidFill>
                  <a:srgbClr val="1B64A2"/>
                </a:solidFill>
                <a:latin typeface="Raleway Bold"/>
              </a:rPr>
              <a:t>Počeci korištenja sredstava u RH</a:t>
            </a:r>
          </a:p>
          <a:p>
            <a:pPr>
              <a:lnSpc>
                <a:spcPts val="4764"/>
              </a:lnSpc>
            </a:pPr>
          </a:p>
        </p:txBody>
      </p:sp>
      <p:sp>
        <p:nvSpPr>
          <p:cNvPr name="TextBox 3" id="3"/>
          <p:cNvSpPr txBox="true"/>
          <p:nvPr/>
        </p:nvSpPr>
        <p:spPr>
          <a:xfrm rot="0">
            <a:off x="726966" y="1756176"/>
            <a:ext cx="16834068" cy="7536180"/>
          </a:xfrm>
          <a:prstGeom prst="rect">
            <a:avLst/>
          </a:prstGeom>
        </p:spPr>
        <p:txBody>
          <a:bodyPr anchor="t" rtlCol="false" tIns="0" lIns="0" bIns="0" rIns="0">
            <a:spAutoFit/>
          </a:bodyPr>
          <a:lstStyle/>
          <a:p>
            <a:pPr algn="just">
              <a:lnSpc>
                <a:spcPts val="4620"/>
              </a:lnSpc>
            </a:pPr>
            <a:r>
              <a:rPr lang="en-US" sz="3300">
                <a:solidFill>
                  <a:srgbClr val="1B64A2"/>
                </a:solidFill>
                <a:latin typeface="Canva Sans"/>
              </a:rPr>
              <a:t>Strukturni fondovi EU fondovi su zamišljeni kao financijski instrumenti koji podupiru ostvarivanje različitih sektorskih politika Europske unije. Za uspješno provođenje kohezijske politike putem fondova financiraju se razvojni projekti usmjereni na smanjivanje razlika između razvijenijih i manje razvijenih dijelova EU kao i na promicanje ukupne konkurentnosti europskog društva i gospodarstva. </a:t>
            </a:r>
          </a:p>
          <a:p>
            <a:pPr algn="just">
              <a:lnSpc>
                <a:spcPts val="4620"/>
              </a:lnSpc>
            </a:pPr>
            <a:r>
              <a:rPr lang="en-US" sz="3300">
                <a:solidFill>
                  <a:srgbClr val="1B64A2"/>
                </a:solidFill>
                <a:latin typeface="Canva Sans"/>
              </a:rPr>
              <a:t>Fondovi iz kojih se financirala kohezijska politika EU u financijskoj perspektivi 2007-2013: </a:t>
            </a:r>
          </a:p>
          <a:p>
            <a:pPr>
              <a:lnSpc>
                <a:spcPts val="4620"/>
              </a:lnSpc>
            </a:pPr>
            <a:r>
              <a:rPr lang="en-US" sz="3300">
                <a:solidFill>
                  <a:srgbClr val="1B64A2"/>
                </a:solidFill>
                <a:latin typeface="Canva Sans"/>
              </a:rPr>
              <a:t>1. Strukturni fondovi: </a:t>
            </a:r>
          </a:p>
          <a:p>
            <a:pPr>
              <a:lnSpc>
                <a:spcPts val="4620"/>
              </a:lnSpc>
            </a:pPr>
            <a:r>
              <a:rPr lang="en-US" sz="3300">
                <a:solidFill>
                  <a:srgbClr val="1B64A2"/>
                </a:solidFill>
                <a:latin typeface="Canva Sans"/>
              </a:rPr>
              <a:t>a) Europski socijalni fond (European Social Fund - ESF) </a:t>
            </a:r>
          </a:p>
          <a:p>
            <a:pPr>
              <a:lnSpc>
                <a:spcPts val="4620"/>
              </a:lnSpc>
            </a:pPr>
            <a:r>
              <a:rPr lang="en-US" sz="3300">
                <a:solidFill>
                  <a:srgbClr val="1B64A2"/>
                </a:solidFill>
                <a:latin typeface="Canva Sans"/>
              </a:rPr>
              <a:t>b) Europski fond za regionalni razvoj (European Fund for Regional Development - ERDF) </a:t>
            </a:r>
          </a:p>
          <a:p>
            <a:pPr>
              <a:lnSpc>
                <a:spcPts val="4620"/>
              </a:lnSpc>
            </a:pPr>
            <a:r>
              <a:rPr lang="en-US" sz="3300">
                <a:solidFill>
                  <a:srgbClr val="1B64A2"/>
                </a:solidFill>
                <a:latin typeface="Canva Sans"/>
              </a:rPr>
              <a:t>2. Kohezijski fond (Cohesion Fund - CF) </a:t>
            </a:r>
          </a:p>
          <a:p>
            <a:pPr>
              <a:lnSpc>
                <a:spcPts val="4620"/>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DAFnm66Njn8</dc:identifier>
  <dcterms:modified xsi:type="dcterms:W3CDTF">2011-08-01T06:04:30Z</dcterms:modified>
  <cp:revision>1</cp:revision>
  <dc:title>Uvod u EU fondove</dc:title>
</cp:coreProperties>
</file>